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7" r:id="rId1"/>
  </p:sldMasterIdLst>
  <p:notesMasterIdLst>
    <p:notesMasterId r:id="rId31"/>
  </p:notesMasterIdLst>
  <p:handoutMasterIdLst>
    <p:handoutMasterId r:id="rId32"/>
  </p:handoutMasterIdLst>
  <p:sldIdLst>
    <p:sldId id="567" r:id="rId2"/>
    <p:sldId id="1001" r:id="rId3"/>
    <p:sldId id="1035" r:id="rId4"/>
    <p:sldId id="1010" r:id="rId5"/>
    <p:sldId id="1030" r:id="rId6"/>
    <p:sldId id="1031" r:id="rId7"/>
    <p:sldId id="1047" r:id="rId8"/>
    <p:sldId id="1012" r:id="rId9"/>
    <p:sldId id="1013" r:id="rId10"/>
    <p:sldId id="951" r:id="rId11"/>
    <p:sldId id="952" r:id="rId12"/>
    <p:sldId id="1023" r:id="rId13"/>
    <p:sldId id="1025" r:id="rId14"/>
    <p:sldId id="961" r:id="rId15"/>
    <p:sldId id="962" r:id="rId16"/>
    <p:sldId id="963" r:id="rId17"/>
    <p:sldId id="964" r:id="rId18"/>
    <p:sldId id="1053" r:id="rId19"/>
    <p:sldId id="983" r:id="rId20"/>
    <p:sldId id="984" r:id="rId21"/>
    <p:sldId id="1002" r:id="rId22"/>
    <p:sldId id="1016" r:id="rId23"/>
    <p:sldId id="1017" r:id="rId24"/>
    <p:sldId id="1018" r:id="rId25"/>
    <p:sldId id="1020" r:id="rId26"/>
    <p:sldId id="1048" r:id="rId27"/>
    <p:sldId id="947" r:id="rId28"/>
    <p:sldId id="1063" r:id="rId29"/>
    <p:sldId id="948" r:id="rId30"/>
  </p:sldIdLst>
  <p:sldSz cx="9144000" cy="6858000" type="screen4x3"/>
  <p:notesSz cx="6858000" cy="9144000"/>
  <p:defaultTextStyle>
    <a:defPPr>
      <a:defRPr lang="en-US"/>
    </a:defPPr>
    <a:lvl1pPr marL="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64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3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90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65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83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99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76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730" algn="l" defTabSz="4569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7A700"/>
    <a:srgbClr val="570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0" d="100"/>
          <a:sy n="90" d="100"/>
        </p:scale>
        <p:origin x="-62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0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achien:Desktop:GVR%20Working:documents-export-2014-09-27:GVR%20Performance%20and%20Scal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'[GVR Performance and Scaling.xlsx]Chombo'!$L$42</c:f>
              <c:strCache>
                <c:ptCount val="1"/>
                <c:pt idx="0">
                  <c:v>Base</c:v>
                </c:pt>
              </c:strCache>
            </c:strRef>
          </c:tx>
          <c:invertIfNegative val="0"/>
          <c:cat>
            <c:strRef>
              <c:f>'[GVR Performance and Scaling.xlsx]Chombo'!$K$43:$K$51</c:f>
              <c:strCache>
                <c:ptCount val="9"/>
                <c:pt idx="0">
                  <c:v>ddcMD1</c:v>
                </c:pt>
                <c:pt idx="1">
                  <c:v>ddcMD2</c:v>
                </c:pt>
                <c:pt idx="2">
                  <c:v>ddcMD3</c:v>
                </c:pt>
                <c:pt idx="3">
                  <c:v>OpenMC1</c:v>
                </c:pt>
                <c:pt idx="4">
                  <c:v>OpenMC2</c:v>
                </c:pt>
                <c:pt idx="5">
                  <c:v>OpenMC3</c:v>
                </c:pt>
                <c:pt idx="6">
                  <c:v>Chombo1</c:v>
                </c:pt>
                <c:pt idx="7">
                  <c:v>Chombo2</c:v>
                </c:pt>
                <c:pt idx="8">
                  <c:v>Chombo3</c:v>
                </c:pt>
              </c:strCache>
            </c:strRef>
          </c:cat>
          <c:val>
            <c:numRef>
              <c:f>'[GVR Performance and Scaling.xlsx]Chombo'!$L$43:$L$51</c:f>
              <c:numCache>
                <c:formatCode>0.00%</c:formatCode>
                <c:ptCount val="9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</c:numCache>
            </c:numRef>
          </c:val>
        </c:ser>
        <c:ser>
          <c:idx val="1"/>
          <c:order val="1"/>
          <c:tx>
            <c:strRef>
              <c:f>'[GVR Performance and Scaling.xlsx]Chombo'!$M$42</c:f>
              <c:strCache>
                <c:ptCount val="1"/>
                <c:pt idx="0">
                  <c:v>Overhead</c:v>
                </c:pt>
              </c:strCache>
            </c:strRef>
          </c:tx>
          <c:invertIfNegative val="0"/>
          <c:cat>
            <c:strRef>
              <c:f>'[GVR Performance and Scaling.xlsx]Chombo'!$K$43:$K$51</c:f>
              <c:strCache>
                <c:ptCount val="9"/>
                <c:pt idx="0">
                  <c:v>ddcMD1</c:v>
                </c:pt>
                <c:pt idx="1">
                  <c:v>ddcMD2</c:v>
                </c:pt>
                <c:pt idx="2">
                  <c:v>ddcMD3</c:v>
                </c:pt>
                <c:pt idx="3">
                  <c:v>OpenMC1</c:v>
                </c:pt>
                <c:pt idx="4">
                  <c:v>OpenMC2</c:v>
                </c:pt>
                <c:pt idx="5">
                  <c:v>OpenMC3</c:v>
                </c:pt>
                <c:pt idx="6">
                  <c:v>Chombo1</c:v>
                </c:pt>
                <c:pt idx="7">
                  <c:v>Chombo2</c:v>
                </c:pt>
                <c:pt idx="8">
                  <c:v>Chombo3</c:v>
                </c:pt>
              </c:strCache>
            </c:strRef>
          </c:cat>
          <c:val>
            <c:numRef>
              <c:f>'[GVR Performance and Scaling.xlsx]Chombo'!$M$43:$M$51</c:f>
              <c:numCache>
                <c:formatCode>0%</c:formatCode>
                <c:ptCount val="9"/>
                <c:pt idx="0">
                  <c:v>0.00691047482499796</c:v>
                </c:pt>
                <c:pt idx="1">
                  <c:v>0.0143902336172725</c:v>
                </c:pt>
                <c:pt idx="2">
                  <c:v>0.046180526271401</c:v>
                </c:pt>
                <c:pt idx="3">
                  <c:v>0.00268675334644719</c:v>
                </c:pt>
                <c:pt idx="4">
                  <c:v>0.000847606710486337</c:v>
                </c:pt>
                <c:pt idx="5">
                  <c:v>0.00548545474899642</c:v>
                </c:pt>
                <c:pt idx="6">
                  <c:v>0.0229181245626313</c:v>
                </c:pt>
                <c:pt idx="7">
                  <c:v>0.0192879636109169</c:v>
                </c:pt>
                <c:pt idx="8">
                  <c:v>0.0180633310006999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8772952"/>
        <c:axId val="-2118769880"/>
      </c:barChart>
      <c:catAx>
        <c:axId val="-211877295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8769880"/>
        <c:crosses val="autoZero"/>
        <c:auto val="1"/>
        <c:lblAlgn val="ctr"/>
        <c:lblOffset val="100"/>
        <c:noMultiLvlLbl val="0"/>
      </c:catAx>
      <c:valAx>
        <c:axId val="-2118769880"/>
        <c:scaling>
          <c:orientation val="minMax"/>
          <c:min val="0.0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21187729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9DE3D-8904-0D45-B7F3-B39A0712E385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0931E-4C3F-1F45-8732-BCD5AA938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9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DF9EE-FEB5-284F-A46A-DC82CA4B7F61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AEB38-D950-1347-85F3-AC145F7AB2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74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64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3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90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65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83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99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6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730" algn="l" defTabSz="4569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4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Credit </a:t>
            </a:r>
            <a:r>
              <a:rPr lang="en-US" dirty="0" err="1" smtClean="0"/>
              <a:t>Anshu</a:t>
            </a:r>
            <a:r>
              <a:rPr lang="en-US" dirty="0" smtClean="0"/>
              <a:t> </a:t>
            </a:r>
            <a:r>
              <a:rPr lang="en-US" dirty="0" err="1" smtClean="0"/>
              <a:t>Dubey</a:t>
            </a:r>
            <a:r>
              <a:rPr lang="en-US" baseline="0" dirty="0" smtClean="0"/>
              <a:t> and Brian Van </a:t>
            </a:r>
            <a:r>
              <a:rPr lang="en-US" baseline="0" dirty="0" err="1" smtClean="0"/>
              <a:t>Straalen</a:t>
            </a:r>
            <a:r>
              <a:rPr lang="en-US" baseline="0" dirty="0" smtClean="0"/>
              <a:t> of LBNL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4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Trilinos</a:t>
            </a:r>
            <a:r>
              <a:rPr lang="en-US" dirty="0" smtClean="0"/>
              <a:t> libraries ~3000 lines</a:t>
            </a:r>
          </a:p>
          <a:p>
            <a:r>
              <a:rPr lang="en-US" dirty="0" err="1" smtClean="0"/>
              <a:t>Pcg</a:t>
            </a:r>
            <a:r>
              <a:rPr lang="en-US" dirty="0" smtClean="0"/>
              <a:t> 25 lines</a:t>
            </a:r>
          </a:p>
          <a:p>
            <a:r>
              <a:rPr lang="en-US" dirty="0" smtClean="0"/>
              <a:t>Flexible </a:t>
            </a:r>
            <a:r>
              <a:rPr lang="en-US" dirty="0" err="1" smtClean="0"/>
              <a:t>gmres</a:t>
            </a:r>
            <a:r>
              <a:rPr lang="en-US" dirty="0" smtClean="0"/>
              <a:t> &lt;30 lines</a:t>
            </a:r>
          </a:p>
          <a:p>
            <a:endParaRPr lang="en-US" dirty="0" smtClean="0"/>
          </a:p>
          <a:p>
            <a:r>
              <a:rPr lang="en-US" dirty="0" err="1" smtClean="0"/>
              <a:t>Openmc</a:t>
            </a:r>
            <a:r>
              <a:rPr lang="en-US" dirty="0" smtClean="0"/>
              <a:t>  450 lines</a:t>
            </a:r>
          </a:p>
          <a:p>
            <a:endParaRPr lang="en-US" dirty="0" smtClean="0"/>
          </a:p>
          <a:p>
            <a:r>
              <a:rPr lang="en-US" dirty="0" err="1" smtClean="0"/>
              <a:t>ddcMD</a:t>
            </a:r>
            <a:r>
              <a:rPr lang="en-US" dirty="0" smtClean="0"/>
              <a:t> 300 lines</a:t>
            </a:r>
          </a:p>
          <a:p>
            <a:endParaRPr lang="en-US" dirty="0" smtClean="0"/>
          </a:p>
          <a:p>
            <a:r>
              <a:rPr lang="en-US" dirty="0" err="1" smtClean="0"/>
              <a:t>Chombo</a:t>
            </a:r>
            <a:r>
              <a:rPr lang="en-US" baseline="0" dirty="0" smtClean="0"/>
              <a:t> 700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5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r>
              <a:rPr lang="en-US" baseline="0" dirty="0" smtClean="0"/>
              <a:t> scaling all of these applications to 2048+ ranks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62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Enable “Outside-in” Incremental Adoption by software architects</a:t>
            </a:r>
          </a:p>
          <a:p>
            <a:pPr lvl="1"/>
            <a:r>
              <a:rPr lang="en-US" dirty="0" smtClean="0"/>
              <a:t>Coarse-grain, evolving to finer as needed</a:t>
            </a:r>
          </a:p>
          <a:p>
            <a:pPr lvl="1"/>
            <a:r>
              <a:rPr lang="en-US" dirty="0" smtClean="0"/>
              <a:t>Portable, application expression of resilience needs</a:t>
            </a:r>
          </a:p>
          <a:p>
            <a:pPr lvl="1"/>
            <a:r>
              <a:rPr lang="en-US" dirty="0" smtClean="0"/>
              <a:t>Efficient : high degrees of parallelism with low overhead and flexible coverage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Interfaces and semantics; interaction with application/code experts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New techniques, technologies and architectures; performance experiments,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3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36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2"/>
            <a:ext cx="5486399" cy="4114799"/>
          </a:xfrm>
          <a:prstGeom prst="rect">
            <a:avLst/>
          </a:prstGeom>
        </p:spPr>
        <p:txBody>
          <a:bodyPr lIns="89715" tIns="89715" rIns="89715" bIns="89715" anchor="ctr" anchorCtr="0">
            <a:noAutofit/>
          </a:bodyPr>
          <a:lstStyle/>
          <a:p>
            <a:r>
              <a:rPr lang="en-US" dirty="0" smtClean="0"/>
              <a:t>A is the</a:t>
            </a:r>
            <a:r>
              <a:rPr lang="en-US" baseline="0" dirty="0" smtClean="0"/>
              <a:t> system being solved</a:t>
            </a:r>
          </a:p>
          <a:p>
            <a:r>
              <a:rPr lang="en-US" baseline="0" dirty="0" smtClean="0"/>
              <a:t>X is the solution vector</a:t>
            </a:r>
          </a:p>
          <a:p>
            <a:r>
              <a:rPr lang="en-US" baseline="0" dirty="0" smtClean="0"/>
              <a:t>P is the search 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shown is M the </a:t>
            </a:r>
            <a:r>
              <a:rPr lang="en-US" baseline="0" dirty="0" err="1" smtClean="0"/>
              <a:t>preconditioner</a:t>
            </a:r>
            <a:r>
              <a:rPr lang="en-US" baseline="0" dirty="0" smtClean="0"/>
              <a:t> and R </a:t>
            </a:r>
            <a:r>
              <a:rPr lang="en-US" baseline="0" smtClean="0"/>
              <a:t>the residual</a:t>
            </a: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Example: handling L1 cache errors and dram uncorrectable errors in the same fashion (same application code)</a:t>
            </a:r>
          </a:p>
          <a:p>
            <a:pPr marL="171441" indent="-171441">
              <a:buFontTx/>
              <a:buChar char="-"/>
            </a:pPr>
            <a:r>
              <a:rPr lang="en-US" baseline="0" dirty="0" smtClean="0"/>
              <a:t>The system oriented view is quite different, but the application-oriented view is the same</a:t>
            </a:r>
          </a:p>
          <a:p>
            <a:pPr marL="171441" indent="-171441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6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69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Aiman</a:t>
            </a:r>
            <a:r>
              <a:rPr lang="en-US" dirty="0" smtClean="0"/>
              <a:t> Fang and Andrew A. Chien. Applying </a:t>
            </a:r>
            <a:r>
              <a:rPr lang="en-US" dirty="0" err="1" smtClean="0"/>
              <a:t>gvr</a:t>
            </a:r>
            <a:r>
              <a:rPr lang="en-US" dirty="0" smtClean="0"/>
              <a:t> to molecular dynamics: Enabling resilience for scientific computations. Technical Report TR-2014-04, Department of Computer Science, University of Chicago, April 2014.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47FDB-7A6E-4FD4-ACFC-F5DF998B48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01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F689-F83A-BD48-A805-96267F7BA6F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01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many for version recovery?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51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Versioning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AEB38-D950-1347-85F3-AC145F7AB2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1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10"/>
            <a:ext cx="7772400" cy="2505075"/>
          </a:xfrm>
        </p:spPr>
        <p:txBody>
          <a:bodyPr anchor="b"/>
          <a:lstStyle>
            <a:lvl1pPr algn="ctr" defTabSz="9139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7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6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7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7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1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964" indent="0">
              <a:buNone/>
              <a:defRPr sz="2000" b="1"/>
            </a:lvl2pPr>
            <a:lvl3pPr marL="913930" indent="0">
              <a:buNone/>
              <a:defRPr sz="1800" b="1"/>
            </a:lvl3pPr>
            <a:lvl4pPr marL="1370900" indent="0">
              <a:buNone/>
              <a:defRPr sz="1600" b="1"/>
            </a:lvl4pPr>
            <a:lvl5pPr marL="1827865" indent="0">
              <a:buNone/>
              <a:defRPr sz="1600" b="1"/>
            </a:lvl5pPr>
            <a:lvl6pPr marL="2284830" indent="0">
              <a:buNone/>
              <a:defRPr sz="1600" b="1"/>
            </a:lvl6pPr>
            <a:lvl7pPr marL="2741799" indent="0">
              <a:buNone/>
              <a:defRPr sz="1600" b="1"/>
            </a:lvl7pPr>
            <a:lvl8pPr marL="3198760" indent="0">
              <a:buNone/>
              <a:defRPr sz="1600" b="1"/>
            </a:lvl8pPr>
            <a:lvl9pPr marL="365573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6964" indent="0">
              <a:buNone/>
              <a:defRPr sz="2000" b="1"/>
            </a:lvl2pPr>
            <a:lvl3pPr marL="913930" indent="0">
              <a:buNone/>
              <a:defRPr sz="1800" b="1"/>
            </a:lvl3pPr>
            <a:lvl4pPr marL="1370900" indent="0">
              <a:buNone/>
              <a:defRPr sz="1600" b="1"/>
            </a:lvl4pPr>
            <a:lvl5pPr marL="1827865" indent="0">
              <a:buNone/>
              <a:defRPr sz="1600" b="1"/>
            </a:lvl5pPr>
            <a:lvl6pPr marL="2284830" indent="0">
              <a:buNone/>
              <a:defRPr sz="1600" b="1"/>
            </a:lvl6pPr>
            <a:lvl7pPr marL="2741799" indent="0">
              <a:buNone/>
              <a:defRPr sz="1600" b="1"/>
            </a:lvl7pPr>
            <a:lvl8pPr marL="3198760" indent="0">
              <a:buNone/>
              <a:defRPr sz="1600" b="1"/>
            </a:lvl8pPr>
            <a:lvl9pPr marL="365573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8" y="266701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47" y="27306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8" y="2438401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6964" indent="0">
              <a:buNone/>
              <a:defRPr sz="1200"/>
            </a:lvl2pPr>
            <a:lvl3pPr marL="913930" indent="0">
              <a:buNone/>
              <a:defRPr sz="1000"/>
            </a:lvl3pPr>
            <a:lvl4pPr marL="1370900" indent="0">
              <a:buNone/>
              <a:defRPr sz="900"/>
            </a:lvl4pPr>
            <a:lvl5pPr marL="1827865" indent="0">
              <a:buNone/>
              <a:defRPr sz="900"/>
            </a:lvl5pPr>
            <a:lvl6pPr marL="2284830" indent="0">
              <a:buNone/>
              <a:defRPr sz="900"/>
            </a:lvl6pPr>
            <a:lvl7pPr marL="2741799" indent="0">
              <a:buNone/>
              <a:defRPr sz="900"/>
            </a:lvl7pPr>
            <a:lvl8pPr marL="3198760" indent="0">
              <a:buNone/>
              <a:defRPr sz="900"/>
            </a:lvl8pPr>
            <a:lvl9pPr marL="365573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6964" indent="0">
              <a:buNone/>
              <a:defRPr sz="2800"/>
            </a:lvl2pPr>
            <a:lvl3pPr marL="913930" indent="0">
              <a:buNone/>
              <a:defRPr sz="2400"/>
            </a:lvl3pPr>
            <a:lvl4pPr marL="1370900" indent="0">
              <a:buNone/>
              <a:defRPr sz="2000"/>
            </a:lvl4pPr>
            <a:lvl5pPr marL="1827865" indent="0">
              <a:buNone/>
              <a:defRPr sz="2000"/>
            </a:lvl5pPr>
            <a:lvl6pPr marL="2284830" indent="0">
              <a:buNone/>
              <a:defRPr sz="2000"/>
            </a:lvl6pPr>
            <a:lvl7pPr marL="2741799" indent="0">
              <a:buNone/>
              <a:defRPr sz="2000"/>
            </a:lvl7pPr>
            <a:lvl8pPr marL="3198760" indent="0">
              <a:buNone/>
              <a:defRPr sz="2000"/>
            </a:lvl8pPr>
            <a:lvl9pPr marL="365573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6964" indent="0">
              <a:buNone/>
              <a:defRPr sz="1200"/>
            </a:lvl2pPr>
            <a:lvl3pPr marL="913930" indent="0">
              <a:buNone/>
              <a:defRPr sz="1000"/>
            </a:lvl3pPr>
            <a:lvl4pPr marL="1370900" indent="0">
              <a:buNone/>
              <a:defRPr sz="900"/>
            </a:lvl4pPr>
            <a:lvl5pPr marL="1827865" indent="0">
              <a:buNone/>
              <a:defRPr sz="900"/>
            </a:lvl5pPr>
            <a:lvl6pPr marL="2284830" indent="0">
              <a:buNone/>
              <a:defRPr sz="900"/>
            </a:lvl6pPr>
            <a:lvl7pPr marL="2741799" indent="0">
              <a:buNone/>
              <a:defRPr sz="900"/>
            </a:lvl7pPr>
            <a:lvl8pPr marL="3198760" indent="0">
              <a:buNone/>
              <a:defRPr sz="900"/>
            </a:lvl8pPr>
            <a:lvl9pPr marL="365573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392" tIns="45697" rIns="91392" bIns="45697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10"/>
            <a:ext cx="8229600" cy="4525963"/>
          </a:xfrm>
          <a:prstGeom prst="rect">
            <a:avLst/>
          </a:prstGeom>
        </p:spPr>
        <p:txBody>
          <a:bodyPr vert="horz" lIns="91392" tIns="45697" rIns="91392" bIns="456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60"/>
            <a:ext cx="2085975" cy="365125"/>
          </a:xfrm>
          <a:prstGeom prst="rect">
            <a:avLst/>
          </a:prstGeom>
        </p:spPr>
        <p:txBody>
          <a:bodyPr vert="horz" lIns="91392" tIns="45697" rIns="45697" bIns="45697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75" y="6356360"/>
            <a:ext cx="4288303" cy="365125"/>
          </a:xfrm>
          <a:prstGeom prst="rect">
            <a:avLst/>
          </a:prstGeom>
        </p:spPr>
        <p:txBody>
          <a:bodyPr vert="horz" lIns="45697" tIns="45697" rIns="91392" bIns="4569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(c) Andrew A. Chien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88" y="6356360"/>
            <a:ext cx="561975" cy="365125"/>
          </a:xfrm>
          <a:prstGeom prst="rect">
            <a:avLst/>
          </a:prstGeom>
        </p:spPr>
        <p:txBody>
          <a:bodyPr vert="horz" lIns="27417" tIns="45697" rIns="45697" bIns="45697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FFD370C-C1F9-5C4D-9E89-B7C6AF508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marL="0" algn="ctr" defTabSz="91393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2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/>
  <p:txStyles>
    <p:titleStyle>
      <a:lvl1pPr algn="ctr" defTabSz="91393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727" indent="-342727" algn="l" defTabSz="9139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570" indent="-285603" algn="l" defTabSz="91393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2412" indent="-228481" algn="l" defTabSz="9139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599380" indent="-228481" algn="l" defTabSz="91393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6350" indent="-228481" algn="l" defTabSz="9139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3316" indent="-228481" algn="l" defTabSz="91393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0280" indent="-228481" algn="l" defTabSz="9139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7248" indent="-228481" algn="l" defTabSz="91393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4211" indent="-228481" algn="l" defTabSz="9139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64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3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0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65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3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799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76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730" algn="l" defTabSz="9139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vr.cs.uchicago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3864450"/>
          </a:xfrm>
        </p:spPr>
        <p:txBody>
          <a:bodyPr/>
          <a:lstStyle/>
          <a:p>
            <a:pPr lvl="0"/>
            <a:r>
              <a:rPr lang="en-US" sz="4000" dirty="0"/>
              <a:t>Versioned Distributed Arrays for Resilience in Scientific Applications: Global View </a:t>
            </a:r>
            <a:r>
              <a:rPr lang="en-US" sz="4000" dirty="0" smtClean="0"/>
              <a:t>Resilience</a:t>
            </a:r>
            <a:endParaRPr lang="en-US" sz="2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30715"/>
            <a:ext cx="6400800" cy="1414486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Andrew </a:t>
            </a:r>
            <a:r>
              <a:rPr lang="en-US" dirty="0"/>
              <a:t>A. </a:t>
            </a:r>
            <a:r>
              <a:rPr lang="en-US" dirty="0" smtClean="0"/>
              <a:t>Chien, The </a:t>
            </a:r>
            <a:r>
              <a:rPr lang="en-US" dirty="0"/>
              <a:t>University of Chicago and Argonne National </a:t>
            </a:r>
            <a:r>
              <a:rPr lang="en-US" dirty="0" smtClean="0"/>
              <a:t>Laboratory</a:t>
            </a:r>
          </a:p>
          <a:p>
            <a:pPr lvl="0"/>
            <a:r>
              <a:rPr lang="en-US" dirty="0" smtClean="0"/>
              <a:t>ICCS 2015, June 1</a:t>
            </a:r>
          </a:p>
          <a:p>
            <a:pPr lvl="0"/>
            <a:r>
              <a:rPr lang="en-US" dirty="0" smtClean="0"/>
              <a:t>Reykjavik, Iceland</a:t>
            </a:r>
          </a:p>
        </p:txBody>
      </p:sp>
    </p:spTree>
    <p:extLst>
      <p:ext uri="{BB962C8B-B14F-4D97-AF65-F5344CB8AC3E}">
        <p14:creationId xmlns:p14="http://schemas.microsoft.com/office/powerpoint/2010/main" val="1541934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5760" y="4051300"/>
            <a:ext cx="2110740" cy="203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" y="4660900"/>
            <a:ext cx="2110740" cy="203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Simple Version Recovery: Preconditioned Conjugate Gradient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94708" y="2070101"/>
            <a:ext cx="4279392" cy="3835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Version x  “solution vector”</a:t>
            </a:r>
          </a:p>
          <a:p>
            <a:pPr lvl="1"/>
            <a:r>
              <a:rPr lang="en-US" sz="1400" dirty="0" smtClean="0"/>
              <a:t>Restore x on error</a:t>
            </a:r>
            <a:endParaRPr lang="en-US" sz="1400" dirty="0"/>
          </a:p>
          <a:p>
            <a:r>
              <a:rPr lang="en-US" sz="2000" dirty="0" smtClean="0"/>
              <a:t>Version p “direction vector”</a:t>
            </a:r>
          </a:p>
          <a:p>
            <a:pPr lvl="1"/>
            <a:r>
              <a:rPr lang="en-US" sz="1400" dirty="0" smtClean="0"/>
              <a:t>Restore on error</a:t>
            </a:r>
          </a:p>
          <a:p>
            <a:r>
              <a:rPr lang="en-US" sz="2000" dirty="0" smtClean="0"/>
              <a:t>Version A “linear system”</a:t>
            </a:r>
          </a:p>
          <a:p>
            <a:pPr lvl="1"/>
            <a:r>
              <a:rPr lang="en-US" sz="1400" dirty="0" smtClean="0"/>
              <a:t>Restore on error</a:t>
            </a:r>
          </a:p>
          <a:p>
            <a:pPr lvl="1"/>
            <a:endParaRPr lang="en-US" sz="1400" dirty="0"/>
          </a:p>
          <a:p>
            <a:r>
              <a:rPr lang="en-US" sz="2000" dirty="0" smtClean="0"/>
              <a:t>Restore from which version?</a:t>
            </a:r>
          </a:p>
          <a:p>
            <a:pPr lvl="1"/>
            <a:r>
              <a:rPr lang="en-US" sz="1400" dirty="0" smtClean="0"/>
              <a:t>Most recent (immediately detected errors)</a:t>
            </a:r>
          </a:p>
          <a:p>
            <a:pPr lvl="1"/>
            <a:r>
              <a:rPr lang="en-US" sz="1400" dirty="0" smtClean="0"/>
              <a:t>Older version (latent or “silent” errors)</a:t>
            </a:r>
            <a:br>
              <a:rPr lang="en-US" sz="1400" dirty="0" smtClean="0"/>
            </a:br>
            <a:endParaRPr lang="en-US" sz="1400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-25822" b="-2582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3060" y="2133600"/>
            <a:ext cx="2110740" cy="2032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i="1" dirty="0" smtClean="0">
                <a:latin typeface="Times New Roman"/>
                <a:cs typeface="Times New Roman"/>
              </a:rPr>
              <a:t>    A= ...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3" grpId="0" build="p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400" dirty="0" smtClean="0">
                <a:sym typeface="Arial"/>
              </a:rPr>
              <a:t>Multi-stream in PCG: Matching redundancy to need</a:t>
            </a:r>
            <a:endParaRPr lang="en-US" sz="4400" dirty="0"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smtClean="0">
                <a:sym typeface="Arial"/>
              </a:rPr>
              <a:t>June 1, 2015</a:t>
            </a:r>
            <a:endParaRPr lang="en-US">
              <a:sym typeface="Arial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>
                <a:sym typeface="Arial"/>
              </a:rPr>
              <a:t>(c) Andrew A. Chien           </a:t>
            </a:r>
            <a:endParaRPr lang="en-US">
              <a:sym typeface="Arial"/>
            </a:endParaRPr>
          </a:p>
        </p:txBody>
      </p:sp>
      <p:cxnSp>
        <p:nvCxnSpPr>
          <p:cNvPr id="100" name="Shape 100"/>
          <p:cNvCxnSpPr/>
          <p:nvPr/>
        </p:nvCxnSpPr>
        <p:spPr>
          <a:xfrm>
            <a:off x="1071116" y="2425911"/>
            <a:ext cx="5795247" cy="0"/>
          </a:xfrm>
          <a:prstGeom prst="straightConnector1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" name="Shape 101"/>
          <p:cNvSpPr/>
          <p:nvPr/>
        </p:nvSpPr>
        <p:spPr>
          <a:xfrm>
            <a:off x="1071116" y="1997437"/>
            <a:ext cx="1007215" cy="857007"/>
          </a:xfrm>
          <a:prstGeom prst="rect">
            <a:avLst/>
          </a:prstGeom>
          <a:solidFill>
            <a:srgbClr val="C9DAF8"/>
          </a:solidFill>
          <a:ln w="1905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>
              <a:buNone/>
            </a:pPr>
            <a:r>
              <a:rPr lang="en-US" sz="4800" baseline="-25000"/>
              <a:t>
</a:t>
            </a:r>
          </a:p>
        </p:txBody>
      </p:sp>
      <p:cxnSp>
        <p:nvCxnSpPr>
          <p:cNvPr id="102" name="Shape 102"/>
          <p:cNvCxnSpPr>
            <a:stCxn id="103" idx="1"/>
          </p:cNvCxnSpPr>
          <p:nvPr/>
        </p:nvCxnSpPr>
        <p:spPr>
          <a:xfrm rot="10800000" flipH="1">
            <a:off x="1945775" y="3437048"/>
            <a:ext cx="4920615" cy="41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" name="Shape 103"/>
          <p:cNvSpPr/>
          <p:nvPr/>
        </p:nvSpPr>
        <p:spPr>
          <a:xfrm>
            <a:off x="1945775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04" name="Shape 104"/>
          <p:cNvCxnSpPr>
            <a:stCxn id="105" idx="1"/>
          </p:cNvCxnSpPr>
          <p:nvPr/>
        </p:nvCxnSpPr>
        <p:spPr>
          <a:xfrm rot="10800000" flipH="1">
            <a:off x="1945706" y="4523214"/>
            <a:ext cx="4920615" cy="4199"/>
          </a:xfrm>
          <a:prstGeom prst="straightConnector1">
            <a:avLst/>
          </a:prstGeom>
          <a:noFill/>
          <a:ln w="38100" cap="flat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" name="Shape 105"/>
          <p:cNvSpPr/>
          <p:nvPr/>
        </p:nvSpPr>
        <p:spPr>
          <a:xfrm>
            <a:off x="1945706" y="4098910"/>
            <a:ext cx="132841" cy="857007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2081926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>
            <a:off x="3598443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5114960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>
            <a:off x="6631478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" name="Shape 110"/>
          <p:cNvSpPr txBox="1"/>
          <p:nvPr/>
        </p:nvSpPr>
        <p:spPr>
          <a:xfrm>
            <a:off x="571106" y="5034313"/>
            <a:ext cx="1291321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1800"/>
              <a:t>Iteration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301431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1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08126" y="2078086"/>
            <a:ext cx="667844" cy="5803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571107" y="2211473"/>
            <a:ext cx="365835" cy="42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000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568274" y="4310841"/>
            <a:ext cx="365835" cy="4289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3000">
                <a:solidFill>
                  <a:srgbClr val="274E13"/>
                </a:solidFill>
              </a:rPr>
              <a:t>p</a:t>
            </a:r>
          </a:p>
        </p:txBody>
      </p:sp>
      <p:cxnSp>
        <p:nvCxnSpPr>
          <p:cNvPr id="115" name="Shape 115"/>
          <p:cNvCxnSpPr/>
          <p:nvPr/>
        </p:nvCxnSpPr>
        <p:spPr>
          <a:xfrm>
            <a:off x="2840185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6" name="Shape 116"/>
          <p:cNvCxnSpPr/>
          <p:nvPr/>
        </p:nvCxnSpPr>
        <p:spPr>
          <a:xfrm>
            <a:off x="4356702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" name="Shape 117"/>
          <p:cNvCxnSpPr/>
          <p:nvPr/>
        </p:nvCxnSpPr>
        <p:spPr>
          <a:xfrm>
            <a:off x="5873220" y="1798964"/>
            <a:ext cx="0" cy="3345597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8" name="Shape 118"/>
          <p:cNvSpPr/>
          <p:nvPr/>
        </p:nvSpPr>
        <p:spPr>
          <a:xfrm>
            <a:off x="2705309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464843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4224376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4983910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6502977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5743443" y="3012743"/>
            <a:ext cx="132841" cy="857007"/>
          </a:xfrm>
          <a:prstGeom prst="rect">
            <a:avLst/>
          </a:prstGeom>
          <a:solidFill>
            <a:srgbClr val="F4CCCC"/>
          </a:solidFill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464817" y="4098910"/>
            <a:ext cx="132841" cy="857007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4983927" y="4098910"/>
            <a:ext cx="132841" cy="857007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503038" y="4098910"/>
            <a:ext cx="132841" cy="857007"/>
          </a:xfrm>
          <a:prstGeom prst="rect">
            <a:avLst/>
          </a:prstGeom>
          <a:solidFill>
            <a:srgbClr val="D9EAD3"/>
          </a:solidFill>
          <a:ln w="19050" cap="flat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3063757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2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826083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3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588408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4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5350734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5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6113060" y="5034313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/>
              <a:t>6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437090" y="2286389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2628510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390829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153149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915468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677787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440106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866192" y="3299600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3390829" y="4387857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 dirty="0">
                <a:solidFill>
                  <a:srgbClr val="38761D"/>
                </a:solidFill>
              </a:rPr>
              <a:t>1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915468" y="4387857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38761D"/>
                </a:solidFill>
              </a:rPr>
              <a:t>2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440106" y="4387857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38761D"/>
                </a:solidFill>
              </a:rPr>
              <a:t>3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1866192" y="4387857"/>
            <a:ext cx="275285" cy="2791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1800">
                <a:solidFill>
                  <a:srgbClr val="38761D"/>
                </a:solidFill>
              </a:rPr>
              <a:t>0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68274" y="3185789"/>
            <a:ext cx="365835" cy="392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-US" sz="300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95073" y="2380803"/>
            <a:ext cx="1744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Low redundancy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095073" y="3362920"/>
            <a:ext cx="1800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High redundancy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95073" y="4345037"/>
            <a:ext cx="211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Medium redundancy</a:t>
            </a:r>
          </a:p>
        </p:txBody>
      </p:sp>
    </p:spTree>
    <p:extLst>
      <p:ext uri="{BB962C8B-B14F-4D97-AF65-F5344CB8AC3E}">
        <p14:creationId xmlns:p14="http://schemas.microsoft.com/office/powerpoint/2010/main" val="178276968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ethane_sp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196" y="2124610"/>
            <a:ext cx="3808412" cy="38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379788"/>
            <a:ext cx="8229600" cy="795867"/>
          </a:xfrm>
        </p:spPr>
        <p:txBody>
          <a:bodyPr/>
          <a:lstStyle/>
          <a:p>
            <a:r>
              <a:rPr lang="en-US" altLang="zh-CN" sz="3600" dirty="0"/>
              <a:t>Molecular Dynamics: </a:t>
            </a:r>
            <a:r>
              <a:rPr lang="en-US" altLang="zh-CN" sz="3600" dirty="0" err="1"/>
              <a:t>miniMD</a:t>
            </a:r>
            <a:r>
              <a:rPr lang="en-US" altLang="zh-CN" sz="3600" dirty="0"/>
              <a:t>, </a:t>
            </a:r>
            <a:r>
              <a:rPr lang="en-US" altLang="zh-CN" sz="3600" dirty="0" err="1"/>
              <a:t>ddcMD</a:t>
            </a:r>
            <a:endParaRPr lang="en-US" altLang="zh-CN" sz="360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9770" y="1251864"/>
            <a:ext cx="8229600" cy="1150931"/>
          </a:xfrm>
        </p:spPr>
        <p:txBody>
          <a:bodyPr>
            <a:normAutofit/>
          </a:bodyPr>
          <a:lstStyle/>
          <a:p>
            <a:r>
              <a:rPr lang="en-US" altLang="zh-CN" sz="2000" dirty="0" err="1"/>
              <a:t>m</a:t>
            </a:r>
            <a:r>
              <a:rPr lang="en-US" altLang="zh-CN" sz="2000" dirty="0" err="1" smtClean="0"/>
              <a:t>iniMD</a:t>
            </a:r>
            <a:r>
              <a:rPr lang="en-US" altLang="zh-CN" sz="2000" dirty="0" smtClean="0"/>
              <a:t>: a SNL mini-app, a version of LAMMPS</a:t>
            </a:r>
          </a:p>
          <a:p>
            <a:r>
              <a:rPr lang="en-US" altLang="zh-CN" sz="2000" dirty="0" err="1" smtClean="0"/>
              <a:t>ddcMD</a:t>
            </a:r>
            <a:r>
              <a:rPr lang="en-US" altLang="zh-CN" sz="2000" dirty="0" smtClean="0"/>
              <a:t> is the atomistic simulation developed by LLNL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-- scalable and efficient. </a:t>
            </a:r>
          </a:p>
          <a:p>
            <a:endParaRPr lang="en-US" altLang="zh-CN" sz="20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46" y="2528363"/>
            <a:ext cx="3282950" cy="327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90274" y="6132287"/>
            <a:ext cx="3869061" cy="6254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LLNL (Dave Richards &amp; Ignacio Laguna)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7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46650"/>
            <a:ext cx="8229600" cy="1600200"/>
          </a:xfrm>
        </p:spPr>
        <p:txBody>
          <a:bodyPr/>
          <a:lstStyle/>
          <a:p>
            <a:r>
              <a:rPr lang="en-US" dirty="0" err="1" smtClean="0"/>
              <a:t>ddcMD</a:t>
            </a:r>
            <a:r>
              <a:rPr lang="en-US" dirty="0" smtClean="0"/>
              <a:t> + GVR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417351"/>
              </p:ext>
            </p:extLst>
          </p:nvPr>
        </p:nvGraphicFramePr>
        <p:xfrm>
          <a:off x="372523" y="850723"/>
          <a:ext cx="8314277" cy="595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4277"/>
              </a:tblGrid>
              <a:tr h="595647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main() {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store essential data structures in </a:t>
                      </a:r>
                      <a:r>
                        <a:rPr lang="en-US" sz="1400" b="1" baseline="0" dirty="0" err="1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*/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GDS_alloc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(&amp;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specify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recovery function for </a:t>
                      </a:r>
                      <a:r>
                        <a:rPr lang="en-US" sz="1400" b="1" baseline="0" dirty="0" err="1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*/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GDS_register_global_error_handler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recovery_func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simulation_loop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{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computation();</a:t>
                      </a:r>
                    </a:p>
                    <a:p>
                      <a:pPr marL="0" marR="0" indent="0" algn="l" defTabSz="91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error =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check_func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finds the errors */</a:t>
                      </a:r>
                      <a:endParaRPr lang="en-US" sz="1400" b="1" baseline="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 (error) {</a:t>
                      </a:r>
                      <a:endParaRPr lang="en-US" sz="1400" b="1" baseline="0" dirty="0" smtClean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error_descriptor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GDS_create_error_descriptor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(GDS_ERROR_MEMORY)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signal error */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trigger the global error handler for </a:t>
                      </a:r>
                      <a:r>
                        <a:rPr lang="en-US" sz="1400" b="1" baseline="0" dirty="0" err="1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baseline="0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*/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GDS_raise_global_error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baseline="0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error_descriptor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}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if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snapshot_point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GDS_version_inc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pPr marL="0" marR="0" indent="0" algn="l" defTabSz="9139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             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GDS_put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local_data_structure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);};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}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Simple recovery function, rollback */</a:t>
                      </a:r>
                    </a:p>
                    <a:p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recovery_func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error_desc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{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smtClean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/* Read the latest snapshot into the core data structure */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GDS_get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local_data_structure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GDS_resume_global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gds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400" b="1" dirty="0" err="1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error_desc</a:t>
                      </a:r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);</a:t>
                      </a:r>
                    </a:p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8580" marR="68580">
                    <a:lnL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2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100400" y="6156476"/>
            <a:ext cx="6060517" cy="6761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r>
              <a:rPr lang="en-US" sz="1600" dirty="0" smtClean="0"/>
              <a:t>A. Fang, I. Laguna, D. Richards, and A</a:t>
            </a:r>
            <a:r>
              <a:rPr lang="en-US" sz="1600" dirty="0"/>
              <a:t>. Chien. </a:t>
            </a:r>
            <a:r>
              <a:rPr lang="en-US" sz="1600" dirty="0" smtClean="0"/>
              <a:t>“Applying GVR to </a:t>
            </a:r>
            <a:r>
              <a:rPr lang="en-US" sz="1600" dirty="0"/>
              <a:t>molecular dynamics: </a:t>
            </a:r>
            <a:r>
              <a:rPr lang="en-US" sz="1600" dirty="0" smtClean="0"/>
              <a:t>...” CS TR</a:t>
            </a:r>
            <a:r>
              <a:rPr lang="en-US" sz="1600" dirty="0"/>
              <a:t>-2014-</a:t>
            </a:r>
            <a:r>
              <a:rPr lang="en-US" sz="1600" dirty="0" smtClean="0"/>
              <a:t>04, </a:t>
            </a:r>
            <a:r>
              <a:rPr lang="en-US" sz="1600" dirty="0" err="1" smtClean="0"/>
              <a:t>Univ</a:t>
            </a:r>
            <a:r>
              <a:rPr lang="en-US" sz="1600" dirty="0" smtClean="0"/>
              <a:t> of Chicago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73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39" y="1635920"/>
            <a:ext cx="3183261" cy="23810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210" y="952504"/>
            <a:ext cx="1346658" cy="16765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952504"/>
            <a:ext cx="3619500" cy="3064510"/>
          </a:xfrm>
          <a:prstGeom prst="rect">
            <a:avLst/>
          </a:prstGeom>
        </p:spPr>
      </p:pic>
      <p:sp>
        <p:nvSpPr>
          <p:cNvPr id="31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4"/>
          </a:xfrm>
        </p:spPr>
        <p:txBody>
          <a:bodyPr/>
          <a:lstStyle/>
          <a:p>
            <a:r>
              <a:rPr lang="en-US" sz="3200" dirty="0" smtClean="0"/>
              <a:t>Monte Carlo Neutron Transport (</a:t>
            </a:r>
            <a:r>
              <a:rPr lang="en-US" sz="3200" dirty="0" err="1" smtClean="0"/>
              <a:t>OpenMC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504270"/>
            <a:ext cx="8229600" cy="1621903"/>
          </a:xfrm>
        </p:spPr>
        <p:txBody>
          <a:bodyPr>
            <a:normAutofit fontScale="700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High fidelity, </a:t>
            </a:r>
            <a:r>
              <a:rPr lang="en-US" dirty="0" smtClean="0"/>
              <a:t>computation </a:t>
            </a:r>
            <a:r>
              <a:rPr lang="en-US" dirty="0"/>
              <a:t>intensive and </a:t>
            </a:r>
            <a:r>
              <a:rPr lang="en-US" dirty="0" smtClean="0"/>
              <a:t>large memory (</a:t>
            </a:r>
            <a:r>
              <a:rPr lang="en-US" dirty="0"/>
              <a:t>100GB~ cross sections and 1TB~ tally data)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Particle-based parallelization is used with data decomposition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Partition tally data by global array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OpenMC</a:t>
            </a:r>
            <a:r>
              <a:rPr lang="en-US" dirty="0"/>
              <a:t>: best scaling production </a:t>
            </a:r>
            <a:r>
              <a:rPr lang="en-US" dirty="0" smtClean="0"/>
              <a:t>code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DOE CESAR co-design center “co-design application”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624286" y="6265333"/>
            <a:ext cx="3435049" cy="4924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ANL/CESAR  (Siegel, </a:t>
            </a:r>
            <a:r>
              <a:rPr lang="en-US" dirty="0" err="1" smtClean="0"/>
              <a:t>Tramm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0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54667"/>
          </a:xfrm>
        </p:spPr>
        <p:txBody>
          <a:bodyPr/>
          <a:lstStyle/>
          <a:p>
            <a:r>
              <a:rPr lang="en-US" altLang="zh-CN" sz="4800" dirty="0" err="1" smtClean="0"/>
              <a:t>OpenMC</a:t>
            </a:r>
            <a:r>
              <a:rPr lang="en-US" altLang="zh-CN" sz="4800" dirty="0" smtClean="0"/>
              <a:t> + GVR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24955" y="1676402"/>
            <a:ext cx="7399847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Initialize initial neutron positions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GDS_create</a:t>
            </a:r>
            <a:r>
              <a:rPr lang="en-US" i="1" dirty="0">
                <a:solidFill>
                  <a:srgbClr val="FF0000"/>
                </a:solidFill>
              </a:rPr>
              <a:t>(tally &amp; </a:t>
            </a:r>
            <a:r>
              <a:rPr lang="en-US" i="1" dirty="0" err="1">
                <a:solidFill>
                  <a:srgbClr val="FF0000"/>
                </a:solidFill>
              </a:rPr>
              <a:t>source_site</a:t>
            </a:r>
            <a:r>
              <a:rPr lang="en-US" i="1" dirty="0">
                <a:solidFill>
                  <a:srgbClr val="FF0000"/>
                </a:solidFill>
              </a:rPr>
              <a:t>); //Create global tally array and source sites</a:t>
            </a:r>
          </a:p>
          <a:p>
            <a:r>
              <a:rPr lang="en-US" b="1" dirty="0"/>
              <a:t>for each</a:t>
            </a:r>
            <a:r>
              <a:rPr lang="en-US" dirty="0"/>
              <a:t> batch</a:t>
            </a:r>
          </a:p>
          <a:p>
            <a:r>
              <a:rPr lang="en-US" b="1" dirty="0"/>
              <a:t>   for each</a:t>
            </a:r>
            <a:r>
              <a:rPr lang="en-US" dirty="0"/>
              <a:t> particle in batch</a:t>
            </a:r>
          </a:p>
          <a:p>
            <a:r>
              <a:rPr lang="en-US" dirty="0"/>
              <a:t>       </a:t>
            </a:r>
            <a:r>
              <a:rPr lang="en-US" b="1" dirty="0"/>
              <a:t>while</a:t>
            </a:r>
            <a:r>
              <a:rPr lang="en-US" dirty="0"/>
              <a:t> (not absorbed) </a:t>
            </a:r>
          </a:p>
          <a:p>
            <a:r>
              <a:rPr lang="en-US" dirty="0"/>
              <a:t>             move particle and sample next interaction</a:t>
            </a:r>
          </a:p>
          <a:p>
            <a:r>
              <a:rPr lang="en-US" dirty="0"/>
              <a:t>             </a:t>
            </a:r>
            <a:r>
              <a:rPr lang="en-US" b="1" dirty="0"/>
              <a:t>if</a:t>
            </a:r>
            <a:r>
              <a:rPr lang="en-US" dirty="0"/>
              <a:t> fission</a:t>
            </a:r>
          </a:p>
          <a:p>
            <a:r>
              <a:rPr lang="en-US" dirty="0"/>
              <a:t>                </a:t>
            </a:r>
            <a:r>
              <a:rPr lang="en-US" i="1" dirty="0" err="1">
                <a:solidFill>
                  <a:srgbClr val="FF0000"/>
                </a:solidFill>
              </a:rPr>
              <a:t>GDS_acc</a:t>
            </a:r>
            <a:r>
              <a:rPr lang="en-US" i="1" dirty="0">
                <a:solidFill>
                  <a:srgbClr val="FF0000"/>
                </a:solidFill>
              </a:rPr>
              <a:t>(score, tally)</a:t>
            </a:r>
            <a:r>
              <a:rPr lang="en-US" dirty="0"/>
              <a:t> // </a:t>
            </a:r>
            <a:r>
              <a:rPr lang="en-US" i="1" dirty="0">
                <a:solidFill>
                  <a:srgbClr val="FF0000"/>
                </a:solidFill>
              </a:rPr>
              <a:t>tally, add score asynchronously</a:t>
            </a:r>
          </a:p>
          <a:p>
            <a:r>
              <a:rPr lang="en-US" dirty="0"/>
              <a:t>                add new source sites </a:t>
            </a:r>
          </a:p>
          <a:p>
            <a:r>
              <a:rPr lang="en-US" dirty="0"/>
              <a:t>        </a:t>
            </a:r>
            <a:r>
              <a:rPr lang="en-US" b="1" dirty="0"/>
              <a:t>end</a:t>
            </a:r>
          </a:p>
          <a:p>
            <a:r>
              <a:rPr lang="en-US" i="1" dirty="0">
                <a:solidFill>
                  <a:srgbClr val="FF0000"/>
                </a:solidFill>
              </a:rPr>
              <a:t>             </a:t>
            </a:r>
            <a:r>
              <a:rPr lang="en-US" i="1" dirty="0" err="1">
                <a:solidFill>
                  <a:srgbClr val="FF0000"/>
                </a:solidFill>
              </a:rPr>
              <a:t>GDS_fence</a:t>
            </a:r>
            <a:r>
              <a:rPr lang="en-US" i="1" dirty="0">
                <a:solidFill>
                  <a:srgbClr val="FF0000"/>
                </a:solidFill>
              </a:rPr>
              <a:t>() // Synchronize outstanding operations </a:t>
            </a:r>
            <a:br>
              <a:rPr lang="en-US" i="1" dirty="0">
                <a:solidFill>
                  <a:srgbClr val="FF0000"/>
                </a:solidFill>
              </a:rPr>
            </a:br>
            <a:r>
              <a:rPr lang="en-US" i="1" dirty="0">
                <a:solidFill>
                  <a:srgbClr val="FF0000"/>
                </a:solidFill>
              </a:rPr>
              <a:t>             </a:t>
            </a:r>
            <a:r>
              <a:rPr lang="en-US" dirty="0"/>
              <a:t>resample source sites  &amp; estimate eigenvalue</a:t>
            </a:r>
          </a:p>
          <a:p>
            <a:r>
              <a:rPr lang="en-US" i="1" dirty="0">
                <a:solidFill>
                  <a:srgbClr val="FF0000"/>
                </a:solidFill>
              </a:rPr>
              <a:t>             </a:t>
            </a:r>
            <a:r>
              <a:rPr lang="en-US" i="1" dirty="0" smtClean="0">
                <a:solidFill>
                  <a:srgbClr val="FF0000"/>
                </a:solidFill>
              </a:rPr>
              <a:t>if (</a:t>
            </a:r>
            <a:r>
              <a:rPr lang="en-US" i="1" dirty="0" err="1" smtClean="0">
                <a:solidFill>
                  <a:srgbClr val="FF0000"/>
                </a:solidFill>
              </a:rPr>
              <a:t>take_version</a:t>
            </a:r>
            <a:r>
              <a:rPr lang="en-US" i="1" dirty="0" smtClean="0">
                <a:solidFill>
                  <a:srgbClr val="FF0000"/>
                </a:solidFill>
              </a:rPr>
              <a:t>)  </a:t>
            </a:r>
            <a:r>
              <a:rPr lang="en-US" i="1" dirty="0" err="1" smtClean="0">
                <a:solidFill>
                  <a:srgbClr val="FF0000"/>
                </a:solidFill>
              </a:rPr>
              <a:t>GDS_ver_inc</a:t>
            </a:r>
            <a:r>
              <a:rPr lang="en-US" i="1" dirty="0">
                <a:solidFill>
                  <a:srgbClr val="FF0000"/>
                </a:solidFill>
              </a:rPr>
              <a:t>(tally) // Increment version</a:t>
            </a:r>
            <a:endParaRPr lang="en-US" dirty="0"/>
          </a:p>
          <a:p>
            <a:r>
              <a:rPr lang="en-US" dirty="0"/>
              <a:t>             </a:t>
            </a:r>
            <a:r>
              <a:rPr lang="en-US" dirty="0" smtClean="0"/>
              <a:t>                            </a:t>
            </a:r>
            <a:r>
              <a:rPr lang="en-US" i="1" dirty="0" err="1" smtClean="0">
                <a:solidFill>
                  <a:srgbClr val="FF0000"/>
                </a:solidFill>
              </a:rPr>
              <a:t>GDS_ver_inc</a:t>
            </a: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source_site</a:t>
            </a:r>
            <a:r>
              <a:rPr lang="en-US" i="1" dirty="0">
                <a:solidFill>
                  <a:srgbClr val="FF0000"/>
                </a:solidFill>
              </a:rPr>
              <a:t>) // Increment version</a:t>
            </a:r>
            <a:endParaRPr lang="en-US" dirty="0"/>
          </a:p>
          <a:p>
            <a:r>
              <a:rPr lang="en-US" b="1" dirty="0"/>
              <a:t>    end</a:t>
            </a:r>
          </a:p>
          <a:p>
            <a:r>
              <a:rPr lang="en-US" b="1" dirty="0" smtClean="0"/>
              <a:t>end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7296" y="5689588"/>
            <a:ext cx="348044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Create Global view tallies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</a:t>
            </a:r>
            <a:r>
              <a:rPr lang="en-US" dirty="0" smtClean="0"/>
              <a:t>ersioning: 259 LOC (&lt;1%)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Forward recovery: </a:t>
            </a:r>
            <a:r>
              <a:rPr lang="en-US" dirty="0"/>
              <a:t> </a:t>
            </a:r>
            <a:r>
              <a:rPr lang="en-US" dirty="0" smtClean="0"/>
              <a:t>250 (&lt;1%)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Overall application: 30 KLOC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6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1927513" y="5786968"/>
            <a:ext cx="1098550" cy="431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Tally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1808979" y="5668434"/>
            <a:ext cx="1098550" cy="4318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Tally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771"/>
            <a:ext cx="8229600" cy="983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Monte Carlo “Compensating” Forward Error Recovery</a:t>
            </a:r>
            <a:endParaRPr lang="en-US" sz="4000" dirty="0"/>
          </a:p>
        </p:txBody>
      </p:sp>
      <p:sp>
        <p:nvSpPr>
          <p:cNvPr id="47" name="Rounded Rectangle 46"/>
          <p:cNvSpPr/>
          <p:nvPr/>
        </p:nvSpPr>
        <p:spPr>
          <a:xfrm>
            <a:off x="863600" y="1797111"/>
            <a:ext cx="1273175" cy="387351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“Random”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Sample</a:t>
            </a:r>
            <a:endParaRPr lang="en-US" sz="1200" dirty="0"/>
          </a:p>
        </p:txBody>
      </p:sp>
      <p:sp>
        <p:nvSpPr>
          <p:cNvPr id="68" name="Rounded Rectangle 67"/>
          <p:cNvSpPr/>
          <p:nvPr/>
        </p:nvSpPr>
        <p:spPr>
          <a:xfrm>
            <a:off x="863600" y="2495550"/>
            <a:ext cx="1273175" cy="336550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Computation</a:t>
            </a:r>
            <a:endParaRPr lang="en-US" sz="1200" dirty="0"/>
          </a:p>
        </p:txBody>
      </p:sp>
      <p:cxnSp>
        <p:nvCxnSpPr>
          <p:cNvPr id="53" name="Straight Arrow Connector 52"/>
          <p:cNvCxnSpPr>
            <a:stCxn id="47" idx="2"/>
            <a:endCxn id="68" idx="0"/>
          </p:cNvCxnSpPr>
          <p:nvPr/>
        </p:nvCxnSpPr>
        <p:spPr>
          <a:xfrm>
            <a:off x="1500188" y="2184462"/>
            <a:ext cx="0" cy="3110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599" y="3130549"/>
            <a:ext cx="1273175" cy="374651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1200" dirty="0" smtClean="0"/>
              <a:t>S</a:t>
            </a:r>
            <a:r>
              <a:rPr lang="en-US" altLang="zh-CN" sz="1200" dirty="0" err="1" smtClean="0"/>
              <a:t>tatistics</a:t>
            </a:r>
            <a:endParaRPr lang="en-US" sz="1200" dirty="0"/>
          </a:p>
        </p:txBody>
      </p:sp>
      <p:cxnSp>
        <p:nvCxnSpPr>
          <p:cNvPr id="63" name="Straight Arrow Connector 62"/>
          <p:cNvCxnSpPr>
            <a:stCxn id="68" idx="2"/>
            <a:endCxn id="74" idx="0"/>
          </p:cNvCxnSpPr>
          <p:nvPr/>
        </p:nvCxnSpPr>
        <p:spPr>
          <a:xfrm flipH="1">
            <a:off x="1500187" y="2832100"/>
            <a:ext cx="1" cy="29844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74" idx="3"/>
            <a:endCxn id="83" idx="2"/>
          </p:cNvCxnSpPr>
          <p:nvPr/>
        </p:nvCxnSpPr>
        <p:spPr>
          <a:xfrm flipV="1">
            <a:off x="2136774" y="2845595"/>
            <a:ext cx="857251" cy="472280"/>
          </a:xfrm>
          <a:prstGeom prst="curvedConnector2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351087" y="2471770"/>
            <a:ext cx="1285875" cy="373825"/>
          </a:xfrm>
          <a:prstGeom prst="roundRect">
            <a:avLst/>
          </a:prstGeom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 </a:t>
            </a:r>
            <a:r>
              <a:rPr lang="en-US" altLang="zh-CN" sz="1200" dirty="0" smtClean="0"/>
              <a:t>Convergence?</a:t>
            </a:r>
            <a:endParaRPr lang="en-US" sz="1200" dirty="0"/>
          </a:p>
        </p:txBody>
      </p:sp>
      <p:cxnSp>
        <p:nvCxnSpPr>
          <p:cNvPr id="86" name="Curved Connector 85"/>
          <p:cNvCxnSpPr>
            <a:stCxn id="83" idx="0"/>
            <a:endCxn id="47" idx="3"/>
          </p:cNvCxnSpPr>
          <p:nvPr/>
        </p:nvCxnSpPr>
        <p:spPr>
          <a:xfrm rot="16200000" flipV="1">
            <a:off x="2324909" y="1802654"/>
            <a:ext cx="480983" cy="857250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768350" y="1447800"/>
            <a:ext cx="2978150" cy="2159000"/>
          </a:xfrm>
          <a:prstGeom prst="rect">
            <a:avLst/>
          </a:prstGeom>
          <a:noFill/>
          <a:ln w="12700" cmpd="sng">
            <a:solidFill>
              <a:srgbClr val="000000"/>
            </a:solidFill>
            <a:prstDash val="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/>
          <p:cNvSpPr/>
          <p:nvPr/>
        </p:nvSpPr>
        <p:spPr>
          <a:xfrm>
            <a:off x="1690445" y="5549900"/>
            <a:ext cx="1098550" cy="4318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Tally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768350" y="4432300"/>
            <a:ext cx="1030044" cy="482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3"/>
                </a:solidFill>
              </a:rPr>
              <a:t>Batch</a:t>
            </a:r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103" name="Straight Arrow Connector 102"/>
          <p:cNvCxnSpPr>
            <a:stCxn id="100" idx="4"/>
          </p:cNvCxnSpPr>
          <p:nvPr/>
        </p:nvCxnSpPr>
        <p:spPr>
          <a:xfrm>
            <a:off x="1283372" y="4914900"/>
            <a:ext cx="657441" cy="63500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44" idx="4"/>
            <a:endCxn id="99" idx="0"/>
          </p:cNvCxnSpPr>
          <p:nvPr/>
        </p:nvCxnSpPr>
        <p:spPr>
          <a:xfrm>
            <a:off x="2239720" y="4918910"/>
            <a:ext cx="0" cy="63099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47" idx="4"/>
          </p:cNvCxnSpPr>
          <p:nvPr/>
        </p:nvCxnSpPr>
        <p:spPr>
          <a:xfrm flipH="1">
            <a:off x="2628900" y="4918910"/>
            <a:ext cx="510690" cy="630990"/>
          </a:xfrm>
          <a:prstGeom prst="straightConnector1">
            <a:avLst/>
          </a:prstGeom>
          <a:ln>
            <a:solidFill>
              <a:schemeClr val="accent3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/>
          <p:cNvCxnSpPr>
            <a:stCxn id="8" idx="2"/>
            <a:endCxn id="199" idx="0"/>
          </p:cNvCxnSpPr>
          <p:nvPr/>
        </p:nvCxnSpPr>
        <p:spPr>
          <a:xfrm>
            <a:off x="6618587" y="3130548"/>
            <a:ext cx="1762" cy="72601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>
            <a:endCxn id="100" idx="0"/>
          </p:cNvCxnSpPr>
          <p:nvPr/>
        </p:nvCxnSpPr>
        <p:spPr>
          <a:xfrm flipH="1">
            <a:off x="1283372" y="3568700"/>
            <a:ext cx="2463130" cy="863600"/>
          </a:xfrm>
          <a:prstGeom prst="line">
            <a:avLst/>
          </a:prstGeom>
          <a:ln w="9525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endCxn id="100" idx="0"/>
          </p:cNvCxnSpPr>
          <p:nvPr/>
        </p:nvCxnSpPr>
        <p:spPr>
          <a:xfrm>
            <a:off x="768350" y="3606801"/>
            <a:ext cx="515022" cy="825499"/>
          </a:xfrm>
          <a:prstGeom prst="line">
            <a:avLst/>
          </a:prstGeom>
          <a:ln w="9525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2280080" y="1483381"/>
            <a:ext cx="14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Monte Carlo Simulation</a:t>
            </a:r>
            <a:endParaRPr lang="en-US" sz="1400" dirty="0"/>
          </a:p>
        </p:txBody>
      </p:sp>
      <p:sp>
        <p:nvSpPr>
          <p:cNvPr id="244" name="Oval 243"/>
          <p:cNvSpPr/>
          <p:nvPr/>
        </p:nvSpPr>
        <p:spPr>
          <a:xfrm>
            <a:off x="1940813" y="4436310"/>
            <a:ext cx="597814" cy="482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2840683" y="4436310"/>
            <a:ext cx="597814" cy="4826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accent3"/>
              </a:solidFill>
            </a:endParaRPr>
          </a:p>
        </p:txBody>
      </p:sp>
      <p:cxnSp>
        <p:nvCxnSpPr>
          <p:cNvPr id="272" name="Straight Arrow Connector 271"/>
          <p:cNvCxnSpPr>
            <a:endCxn id="99" idx="1"/>
          </p:cNvCxnSpPr>
          <p:nvPr/>
        </p:nvCxnSpPr>
        <p:spPr>
          <a:xfrm>
            <a:off x="1066800" y="5765800"/>
            <a:ext cx="623645" cy="0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301597" y="5595204"/>
            <a:ext cx="73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Initial</a:t>
            </a:r>
            <a:endParaRPr lang="en-US" sz="1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788995" y="1119381"/>
            <a:ext cx="5053105" cy="4646419"/>
            <a:chOff x="2788995" y="1119381"/>
            <a:chExt cx="5053105" cy="4646419"/>
          </a:xfrm>
        </p:grpSpPr>
        <p:grpSp>
          <p:nvGrpSpPr>
            <p:cNvPr id="5" name="Group 4"/>
            <p:cNvGrpSpPr/>
            <p:nvPr/>
          </p:nvGrpSpPr>
          <p:grpSpPr>
            <a:xfrm>
              <a:off x="2788995" y="1439923"/>
              <a:ext cx="5053105" cy="4325877"/>
              <a:chOff x="2501134" y="1439923"/>
              <a:chExt cx="5053105" cy="4325877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5653167" y="2628899"/>
                <a:ext cx="1355118" cy="501649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</a:rPr>
                  <a:t>Corrupt Tally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7" name="Straight Arrow Connector 26"/>
              <p:cNvCxnSpPr>
                <a:stCxn id="253" idx="4"/>
              </p:cNvCxnSpPr>
              <p:nvPr/>
            </p:nvCxnSpPr>
            <p:spPr>
              <a:xfrm>
                <a:off x="5334000" y="2038411"/>
                <a:ext cx="641350" cy="590489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255" idx="4"/>
                <a:endCxn id="8" idx="0"/>
              </p:cNvCxnSpPr>
              <p:nvPr/>
            </p:nvCxnSpPr>
            <p:spPr>
              <a:xfrm>
                <a:off x="6324600" y="2024156"/>
                <a:ext cx="6126" cy="604743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56" idx="4"/>
              </p:cNvCxnSpPr>
              <p:nvPr/>
            </p:nvCxnSpPr>
            <p:spPr>
              <a:xfrm flipH="1">
                <a:off x="6781800" y="2038411"/>
                <a:ext cx="473532" cy="590489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urved Connector 195"/>
              <p:cNvCxnSpPr>
                <a:stCxn id="99" idx="3"/>
                <a:endCxn id="8" idx="1"/>
              </p:cNvCxnSpPr>
              <p:nvPr/>
            </p:nvCxnSpPr>
            <p:spPr>
              <a:xfrm flipV="1">
                <a:off x="2501134" y="2879724"/>
                <a:ext cx="3152033" cy="2886076"/>
              </a:xfrm>
              <a:prstGeom prst="curvedConnector3">
                <a:avLst/>
              </a:prstGeom>
              <a:ln w="28575" cmpd="sng">
                <a:solidFill>
                  <a:srgbClr val="000000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Oval 252"/>
              <p:cNvSpPr/>
              <p:nvPr/>
            </p:nvSpPr>
            <p:spPr>
              <a:xfrm>
                <a:off x="5035093" y="1555811"/>
                <a:ext cx="597814" cy="482600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6025693" y="1541556"/>
                <a:ext cx="597814" cy="482600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6956425" y="1555811"/>
                <a:ext cx="597814" cy="482600"/>
              </a:xfrm>
              <a:prstGeom prst="ellipse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262" name="Picture 29" descr="pasted-image.ti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4125" y="1439923"/>
                <a:ext cx="357188" cy="35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8" name="AutoShape 33"/>
            <p:cNvSpPr>
              <a:spLocks/>
            </p:cNvSpPr>
            <p:nvPr/>
          </p:nvSpPr>
          <p:spPr bwMode="auto">
            <a:xfrm>
              <a:off x="6502400" y="1119381"/>
              <a:ext cx="1108398" cy="303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5703" tIns="35703" rIns="35703" bIns="35703" anchor="ctr"/>
            <a:lstStyle/>
            <a:p>
              <a:pPr algn="ctr" defTabSz="410604" fontAlgn="base" hangingPunct="0">
                <a:lnSpc>
                  <a:spcPct val="90000"/>
                </a:lnSpc>
                <a:spcBef>
                  <a:spcPts val="1125"/>
                </a:spcBef>
                <a:spcAft>
                  <a:spcPct val="0"/>
                </a:spcAft>
              </a:pPr>
              <a:r>
                <a:rPr lang="en-US" sz="1500" dirty="0">
                  <a:solidFill>
                    <a:srgbClr val="D93E2B"/>
                  </a:solidFill>
                  <a:latin typeface="Bodoni SvtyTwo ITC TT-Book" charset="0"/>
                  <a:ea typeface="ＭＳ Ｐゴシック" charset="0"/>
                  <a:cs typeface="Bodoni SvtyTwo ITC TT-Book" charset="0"/>
                  <a:sym typeface="Bodoni SvtyTwo ITC TT-Book" charset="0"/>
                </a:rPr>
                <a:t>Error </a:t>
              </a:r>
              <a:r>
                <a:rPr lang="en-US" sz="1500" dirty="0" smtClean="0">
                  <a:solidFill>
                    <a:srgbClr val="D93E2B"/>
                  </a:solidFill>
                  <a:latin typeface="Bodoni SvtyTwo ITC TT-Book" charset="0"/>
                  <a:ea typeface="ＭＳ Ｐゴシック" charset="0"/>
                  <a:cs typeface="Bodoni SvtyTwo ITC TT-Book" charset="0"/>
                  <a:sym typeface="Bodoni SvtyTwo ITC TT-Book" charset="0"/>
                </a:rPr>
                <a:t>detected </a:t>
              </a:r>
              <a:endParaRPr lang="en-US" sz="1700" dirty="0">
                <a:solidFill>
                  <a:srgbClr val="414141"/>
                </a:solidFill>
                <a:latin typeface="Palatino" charset="0"/>
                <a:ea typeface="ＭＳ Ｐゴシック" charset="0"/>
                <a:cs typeface="Palatino" charset="0"/>
                <a:sym typeface="Palatino" charset="0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105724" y="6218768"/>
            <a:ext cx="1042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Versions</a:t>
            </a:r>
            <a:endParaRPr lang="en-US" sz="1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4658784" y="3534834"/>
            <a:ext cx="3790538" cy="2434660"/>
            <a:chOff x="4658784" y="3534834"/>
            <a:chExt cx="3790538" cy="2434660"/>
          </a:xfrm>
        </p:grpSpPr>
        <p:sp>
          <p:nvSpPr>
            <p:cNvPr id="200" name="TextBox 199"/>
            <p:cNvSpPr txBox="1"/>
            <p:nvPr/>
          </p:nvSpPr>
          <p:spPr>
            <a:xfrm>
              <a:off x="4658784" y="3534834"/>
              <a:ext cx="1282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Recovery</a:t>
              </a:r>
              <a:endParaRPr lang="en-US" dirty="0"/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4933495" y="3984599"/>
              <a:ext cx="756107" cy="43180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rgbClr val="FF0000"/>
                  </a:solidFill>
                </a:rPr>
                <a:t>Vn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7126816" y="3972931"/>
              <a:ext cx="517848" cy="446446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Minus 128"/>
            <p:cNvSpPr/>
            <p:nvPr/>
          </p:nvSpPr>
          <p:spPr>
            <a:xfrm>
              <a:off x="5709726" y="4078818"/>
              <a:ext cx="214369" cy="285750"/>
            </a:xfrm>
            <a:prstGeom prst="mathMinus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4791375" y="3856561"/>
              <a:ext cx="3657947" cy="134620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5966411" y="3984602"/>
              <a:ext cx="756107" cy="431800"/>
            </a:xfrm>
            <a:prstGeom prst="round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accent5">
                      <a:lumMod val="75000"/>
                    </a:schemeClr>
                  </a:solidFill>
                </a:rPr>
                <a:t>Vn-1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205" name="Straight Arrow Connector 204"/>
            <p:cNvCxnSpPr>
              <a:stCxn id="199" idx="2"/>
            </p:cNvCxnSpPr>
            <p:nvPr/>
          </p:nvCxnSpPr>
          <p:spPr>
            <a:xfrm flipH="1">
              <a:off x="6619601" y="5202761"/>
              <a:ext cx="748" cy="766733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AutoShape 33"/>
            <p:cNvSpPr>
              <a:spLocks/>
            </p:cNvSpPr>
            <p:nvPr/>
          </p:nvSpPr>
          <p:spPr bwMode="auto">
            <a:xfrm>
              <a:off x="6722518" y="5549900"/>
              <a:ext cx="1454150" cy="30360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5703" tIns="35703" rIns="35703" bIns="35703" anchor="ctr"/>
            <a:lstStyle/>
            <a:p>
              <a:pPr algn="ctr" defTabSz="410604" fontAlgn="base" hangingPunct="0">
                <a:spcAft>
                  <a:spcPct val="0"/>
                </a:spcAft>
              </a:pPr>
              <a:r>
                <a:rPr lang="en-US" sz="1700" dirty="0" smtClean="0">
                  <a:latin typeface="Palatino" charset="0"/>
                  <a:ea typeface="ＭＳ Ｐゴシック" charset="0"/>
                  <a:cs typeface="Palatino" charset="0"/>
                  <a:sym typeface="Palatino" charset="0"/>
                </a:rPr>
                <a:t>Continue</a:t>
              </a:r>
            </a:p>
            <a:p>
              <a:pPr algn="ctr" defTabSz="410604" fontAlgn="base" hangingPunct="0">
                <a:spcAft>
                  <a:spcPct val="0"/>
                </a:spcAft>
              </a:pPr>
              <a:r>
                <a:rPr lang="en-US" sz="1700" dirty="0" smtClean="0">
                  <a:latin typeface="Palatino" charset="0"/>
                  <a:ea typeface="ＭＳ Ｐゴシック" charset="0"/>
                  <a:cs typeface="Palatino" charset="0"/>
                  <a:sym typeface="Palatino" charset="0"/>
                </a:rPr>
                <a:t>Sampling</a:t>
              </a:r>
              <a:endParaRPr lang="en-US" sz="1700" dirty="0">
                <a:latin typeface="Palatino" charset="0"/>
                <a:ea typeface="ＭＳ Ｐゴシック" charset="0"/>
                <a:cs typeface="Palatino" charset="0"/>
                <a:sym typeface="Palatin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98733" y="399627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757508" y="4491063"/>
              <a:ext cx="1268185" cy="567813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rgbClr val="FF0000"/>
                  </a:solidFill>
                </a:rPr>
                <a:t>Corrupt Tally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6347901" y="4531723"/>
              <a:ext cx="517848" cy="446446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inus 59"/>
            <p:cNvSpPr/>
            <p:nvPr/>
          </p:nvSpPr>
          <p:spPr>
            <a:xfrm>
              <a:off x="6082255" y="4603744"/>
              <a:ext cx="214369" cy="285750"/>
            </a:xfrm>
            <a:prstGeom prst="mathMinus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32602" y="453813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140273" y="4512502"/>
              <a:ext cx="1157059" cy="51250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accent5">
                      <a:lumMod val="75000"/>
                    </a:schemeClr>
                  </a:solidFill>
                </a:rPr>
                <a:t>Good Tally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7644664" y="897467"/>
            <a:ext cx="1499336" cy="5255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Latent or</a:t>
            </a:r>
          </a:p>
          <a:p>
            <a:pPr algn="ctr"/>
            <a:r>
              <a:rPr lang="en-US" dirty="0" smtClean="0"/>
              <a:t>current</a:t>
            </a:r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6056952" y="5969494"/>
            <a:ext cx="1098550" cy="51646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Good</a:t>
            </a:r>
          </a:p>
          <a:p>
            <a:pPr algn="ctr"/>
            <a:r>
              <a:rPr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Tally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penMC-GV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314450"/>
            <a:ext cx="8229600" cy="45293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-38550"/>
            <a:ext cx="8229600" cy="11163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dirty="0" err="1" smtClean="0"/>
              <a:t>OpenMC+GVR</a:t>
            </a:r>
            <a:r>
              <a:rPr lang="en-US" sz="4400" dirty="0" smtClean="0"/>
              <a:t> Performance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024019" y="4584700"/>
            <a:ext cx="22733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ew record scaling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for </a:t>
            </a:r>
            <a:r>
              <a:rPr lang="en-US" b="1" dirty="0" err="1" smtClean="0">
                <a:solidFill>
                  <a:srgbClr val="FF0000"/>
                </a:solidFill>
              </a:rPr>
              <a:t>OpenMC</a:t>
            </a:r>
            <a:r>
              <a:rPr lang="en-US" b="1" dirty="0" smtClean="0">
                <a:solidFill>
                  <a:srgbClr val="FF0000"/>
                </a:solidFill>
              </a:rPr>
              <a:t> 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476" y="6156477"/>
            <a:ext cx="8902095" cy="6730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92" tIns="45697" rIns="91392" bIns="45697" rtlCol="0" anchor="ctr"/>
          <a:lstStyle/>
          <a:p>
            <a:pPr algn="ctr"/>
            <a:r>
              <a:rPr lang="en-US" sz="1600" dirty="0" smtClean="0"/>
              <a:t>N. </a:t>
            </a:r>
            <a:r>
              <a:rPr lang="en-US" sz="1600" dirty="0"/>
              <a:t>Dun, </a:t>
            </a:r>
            <a:r>
              <a:rPr lang="en-US" sz="1600" dirty="0" smtClean="0"/>
              <a:t>H. </a:t>
            </a:r>
            <a:r>
              <a:rPr lang="en-US" sz="1600" dirty="0"/>
              <a:t>Fujita, </a:t>
            </a:r>
            <a:r>
              <a:rPr lang="en-US" sz="1600" dirty="0" smtClean="0"/>
              <a:t>J. </a:t>
            </a:r>
            <a:r>
              <a:rPr lang="en-US" sz="1600" dirty="0" err="1" smtClean="0"/>
              <a:t>Tramm</a:t>
            </a:r>
            <a:r>
              <a:rPr lang="en-US" sz="1600" dirty="0"/>
              <a:t>, </a:t>
            </a:r>
            <a:r>
              <a:rPr lang="en-US" sz="1600" dirty="0" smtClean="0"/>
              <a:t>A</a:t>
            </a:r>
            <a:r>
              <a:rPr lang="en-US" sz="1600" dirty="0"/>
              <a:t>. Chien, and </a:t>
            </a:r>
            <a:r>
              <a:rPr lang="en-US" sz="1600" dirty="0" smtClean="0"/>
              <a:t>A. </a:t>
            </a:r>
            <a:r>
              <a:rPr lang="en-US" sz="1600" dirty="0"/>
              <a:t>Siegel. Data Decomposition in Monte Carlo Neutron Transport Simulations using Global View </a:t>
            </a:r>
            <a:r>
              <a:rPr lang="en-US" sz="1600" dirty="0" smtClean="0"/>
              <a:t>Arrays, IJHPCA, </a:t>
            </a:r>
            <a:r>
              <a:rPr lang="en-US" sz="1600" dirty="0"/>
              <a:t>May 2014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24019" y="5508625"/>
            <a:ext cx="90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(ranks)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8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94060"/>
          </a:xfrm>
        </p:spPr>
        <p:txBody>
          <a:bodyPr/>
          <a:lstStyle/>
          <a:p>
            <a:r>
              <a:rPr lang="en-US" dirty="0" err="1" smtClean="0"/>
              <a:t>Chombo</a:t>
            </a:r>
            <a:r>
              <a:rPr lang="en-US" dirty="0" smtClean="0"/>
              <a:t> + GVR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11"/>
            <a:ext cx="5227065" cy="42858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Resilience for core AMR hierarchy</a:t>
            </a:r>
          </a:p>
          <a:p>
            <a:pPr lvl="1"/>
            <a:r>
              <a:rPr lang="en-US" dirty="0" smtClean="0"/>
              <a:t>Central to </a:t>
            </a:r>
            <a:r>
              <a:rPr lang="en-US" dirty="0" err="1" smtClean="0"/>
              <a:t>Chombo</a:t>
            </a:r>
            <a:endParaRPr lang="en-US" dirty="0" smtClean="0"/>
          </a:p>
          <a:p>
            <a:pPr lvl="1"/>
            <a:r>
              <a:rPr lang="en-US" dirty="0" smtClean="0"/>
              <a:t>Lessons applicable to </a:t>
            </a:r>
            <a:r>
              <a:rPr lang="en-US" dirty="0" err="1" smtClean="0"/>
              <a:t>Boxlib</a:t>
            </a:r>
            <a:r>
              <a:rPr lang="en-US" dirty="0" smtClean="0"/>
              <a:t> (</a:t>
            </a:r>
            <a:r>
              <a:rPr lang="en-US" dirty="0" err="1" smtClean="0"/>
              <a:t>ExaCT</a:t>
            </a:r>
            <a:r>
              <a:rPr lang="en-US" dirty="0" smtClean="0"/>
              <a:t> co-design app)</a:t>
            </a:r>
          </a:p>
          <a:p>
            <a:r>
              <a:rPr lang="en-US" dirty="0" smtClean="0"/>
              <a:t>Multiple levels, each with own time-step </a:t>
            </a:r>
          </a:p>
          <a:p>
            <a:r>
              <a:rPr lang="en-US" dirty="0" smtClean="0"/>
              <a:t>Data corruption and Process Crash Resilience </a:t>
            </a:r>
          </a:p>
          <a:p>
            <a:pPr lvl="1"/>
            <a:r>
              <a:rPr lang="en-US" dirty="0" smtClean="0"/>
              <a:t>GVR used to version each level separately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xploits application-level snapshot-restart</a:t>
            </a:r>
          </a:p>
          <a:p>
            <a:r>
              <a:rPr lang="en-US" dirty="0" smtClean="0"/>
              <a:t>GVR as vehicle to explore cost models for “resilience engineering” (</a:t>
            </a:r>
            <a:r>
              <a:rPr lang="en-US" dirty="0" err="1" smtClean="0"/>
              <a:t>Dubey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Future</a:t>
            </a:r>
            <a:r>
              <a:rPr lang="en-US" dirty="0"/>
              <a:t>: customize or localize recovery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pic>
        <p:nvPicPr>
          <p:cNvPr id="6" name="Picture 5" descr="blockStruct_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824" y="2421147"/>
            <a:ext cx="3103791" cy="194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4947478" y="6265333"/>
            <a:ext cx="4111857" cy="4924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ExReDi</a:t>
            </a:r>
            <a:r>
              <a:rPr lang="en-US" dirty="0" smtClean="0"/>
              <a:t>/LBNL  (</a:t>
            </a:r>
            <a:r>
              <a:rPr lang="en-US" dirty="0" err="1" smtClean="0"/>
              <a:t>Dubey</a:t>
            </a:r>
            <a:r>
              <a:rPr lang="en-US" dirty="0" smtClean="0"/>
              <a:t>, Van </a:t>
            </a:r>
            <a:r>
              <a:rPr lang="en-US" dirty="0" err="1" smtClean="0"/>
              <a:t>Straalen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06286"/>
          </a:xfrm>
        </p:spPr>
        <p:txBody>
          <a:bodyPr/>
          <a:lstStyle/>
          <a:p>
            <a:r>
              <a:rPr lang="en-US" sz="4800" dirty="0" smtClean="0"/>
              <a:t>GVR Gentle Slope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30476" y="5756956"/>
            <a:ext cx="6374190" cy="5748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GVR enables a gentle slope to </a:t>
            </a:r>
            <a:r>
              <a:rPr lang="en-US" dirty="0" err="1" smtClean="0"/>
              <a:t>Exascale</a:t>
            </a:r>
            <a:r>
              <a:rPr lang="en-US" dirty="0" smtClean="0"/>
              <a:t> resilience 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694638"/>
              </p:ext>
            </p:extLst>
          </p:nvPr>
        </p:nvGraphicFramePr>
        <p:xfrm>
          <a:off x="989390" y="1923140"/>
          <a:ext cx="7053942" cy="3466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744"/>
                <a:gridCol w="842466"/>
                <a:gridCol w="1131019"/>
                <a:gridCol w="1838476"/>
                <a:gridCol w="1681237"/>
              </a:tblGrid>
              <a:tr h="677336">
                <a:tc>
                  <a:txBody>
                    <a:bodyPr/>
                    <a:lstStyle/>
                    <a:p>
                      <a:r>
                        <a:rPr lang="en-US" dirty="0" smtClean="0"/>
                        <a:t>Code/Application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 (LOC)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Changed</a:t>
                      </a:r>
                      <a:r>
                        <a:rPr lang="en-US" baseline="0" dirty="0" smtClean="0"/>
                        <a:t> (LOC)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Leverage</a:t>
                      </a:r>
                      <a:r>
                        <a:rPr lang="en-US" baseline="0" dirty="0" smtClean="0"/>
                        <a:t> Global 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 SW architecture </a:t>
                      </a:r>
                      <a:endParaRPr lang="en-US" dirty="0"/>
                    </a:p>
                  </a:txBody>
                  <a:tcPr/>
                </a:tc>
              </a:tr>
              <a:tr h="49590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Trilinos</a:t>
                      </a:r>
                      <a:r>
                        <a:rPr lang="en-US" dirty="0" smtClean="0"/>
                        <a:t>/PCG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5966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Trilinos</a:t>
                      </a:r>
                      <a:r>
                        <a:rPr lang="en-US" dirty="0" smtClean="0"/>
                        <a:t>/Flexible</a:t>
                      </a:r>
                      <a:r>
                        <a:rPr lang="en-US" baseline="0" dirty="0" smtClean="0"/>
                        <a:t> GMRES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5966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OpenMC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 </a:t>
                      </a:r>
                      <a:endParaRPr lang="en-US" dirty="0"/>
                    </a:p>
                  </a:txBody>
                  <a:tcPr/>
                </a:tc>
              </a:tr>
              <a:tr h="45966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ddcMD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&lt;0.3%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 </a:t>
                      </a:r>
                      <a:endParaRPr lang="en-US" dirty="0"/>
                    </a:p>
                  </a:txBody>
                  <a:tcPr/>
                </a:tc>
              </a:tr>
              <a:tr h="45966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Chombo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500K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No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01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2278"/>
            <a:ext cx="8229600" cy="4313895"/>
          </a:xfrm>
        </p:spPr>
        <p:txBody>
          <a:bodyPr>
            <a:normAutofit/>
          </a:bodyPr>
          <a:lstStyle/>
          <a:p>
            <a:r>
              <a:rPr lang="en-US" dirty="0" smtClean="0"/>
              <a:t>GVR Approach and</a:t>
            </a:r>
            <a:r>
              <a:rPr lang="en-US" dirty="0"/>
              <a:t> </a:t>
            </a:r>
            <a:r>
              <a:rPr lang="en-US" dirty="0" smtClean="0"/>
              <a:t>Flexible Recovery</a:t>
            </a:r>
          </a:p>
          <a:p>
            <a:r>
              <a:rPr lang="en-US" dirty="0" smtClean="0"/>
              <a:t>GVR in Applications Programming Effort</a:t>
            </a:r>
          </a:p>
          <a:p>
            <a:r>
              <a:rPr lang="en-US" dirty="0" smtClean="0"/>
              <a:t>GVR Versioning and Recovery Performance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...More Opportunities with Versioning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4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8275"/>
          </a:xfrm>
        </p:spPr>
        <p:txBody>
          <a:bodyPr/>
          <a:lstStyle/>
          <a:p>
            <a:r>
              <a:rPr lang="en-US" sz="4400" dirty="0" smtClean="0"/>
              <a:t>GVR Performance (Overhead)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2883650"/>
              </p:ext>
            </p:extLst>
          </p:nvPr>
        </p:nvGraphicFramePr>
        <p:xfrm>
          <a:off x="457200" y="1245481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729811" y="5630336"/>
            <a:ext cx="7408946" cy="5519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Varied version frequency, against the native program.  All &lt; </a:t>
            </a:r>
            <a:r>
              <a:rPr lang="en-US" dirty="0"/>
              <a:t>2</a:t>
            </a:r>
            <a:r>
              <a:rPr lang="en-US" dirty="0" smtClean="0"/>
              <a:t>%.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41101" y="6251222"/>
            <a:ext cx="7408946" cy="506830"/>
          </a:xfrm>
          <a:prstGeom prst="roundRect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GVR </a:t>
            </a:r>
            <a:r>
              <a:rPr lang="en-US" dirty="0"/>
              <a:t>performance scales over versions and partial materialization too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GVR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7510"/>
            <a:ext cx="6895626" cy="4338663"/>
          </a:xfrm>
        </p:spPr>
        <p:txBody>
          <a:bodyPr/>
          <a:lstStyle/>
          <a:p>
            <a:r>
              <a:rPr lang="en-US" dirty="0" smtClean="0"/>
              <a:t>Easy to add to an application</a:t>
            </a:r>
          </a:p>
          <a:p>
            <a:r>
              <a:rPr lang="en-US" dirty="0" smtClean="0"/>
              <a:t>Flexible control and coverage</a:t>
            </a:r>
          </a:p>
          <a:p>
            <a:r>
              <a:rPr lang="en-US" dirty="0" smtClean="0"/>
              <a:t>Flexible recovery (enables variety of forward techniques, approximations, etc.)</a:t>
            </a:r>
          </a:p>
          <a:p>
            <a:r>
              <a:rPr lang="en-US" dirty="0" smtClean="0"/>
              <a:t>Low overhead</a:t>
            </a:r>
          </a:p>
          <a:p>
            <a:r>
              <a:rPr lang="en-US" dirty="0" smtClean="0"/>
              <a:t>Efficient version restore (across versions)</a:t>
            </a:r>
          </a:p>
          <a:p>
            <a:r>
              <a:rPr lang="en-US" dirty="0" smtClean="0"/>
              <a:t>Efficient incremental restore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47231" y="1787510"/>
            <a:ext cx="1951920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All Portable!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307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GVR Research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9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Latent Error Recovery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multiple versions are useful</a:t>
            </a:r>
          </a:p>
          <a:p>
            <a:r>
              <a:rPr lang="en-US" dirty="0" smtClean="0"/>
              <a:t>Impact on high-error rate regimes</a:t>
            </a:r>
          </a:p>
          <a:p>
            <a:r>
              <a:rPr lang="en-US" dirty="0" smtClean="0"/>
              <a:t>Impact on difficult to detect errors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190" y="6083905"/>
            <a:ext cx="7382933" cy="7089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</a:t>
            </a:r>
            <a:r>
              <a:rPr lang="en-US" sz="1600" dirty="0" smtClean="0"/>
              <a:t>G. </a:t>
            </a:r>
            <a:r>
              <a:rPr lang="en-US" sz="1600" dirty="0"/>
              <a:t>Lu, </a:t>
            </a:r>
            <a:r>
              <a:rPr lang="en-US" sz="1600" dirty="0" smtClean="0"/>
              <a:t>Z. </a:t>
            </a:r>
            <a:r>
              <a:rPr lang="en-US" sz="1600" dirty="0" err="1"/>
              <a:t>Zheng</a:t>
            </a:r>
            <a:r>
              <a:rPr lang="en-US" sz="1600" dirty="0"/>
              <a:t>, and </a:t>
            </a:r>
            <a:r>
              <a:rPr lang="en-US" sz="1600" dirty="0" smtClean="0"/>
              <a:t>A</a:t>
            </a:r>
            <a:r>
              <a:rPr lang="en-US" sz="1600" dirty="0"/>
              <a:t>. Chien. When is multi-version </a:t>
            </a:r>
            <a:r>
              <a:rPr lang="en-US" sz="1600" dirty="0" err="1"/>
              <a:t>checkpointing</a:t>
            </a:r>
            <a:r>
              <a:rPr lang="en-US" sz="1600" dirty="0"/>
              <a:t> needed? </a:t>
            </a:r>
            <a:r>
              <a:rPr lang="en-US" sz="1600" dirty="0" smtClean="0"/>
              <a:t>3rd </a:t>
            </a:r>
            <a:r>
              <a:rPr lang="en-US" sz="1600" dirty="0"/>
              <a:t>Workshop on Fault-tolerance for HPC at extreme scale, FTXS ’</a:t>
            </a:r>
            <a:r>
              <a:rPr lang="en-US" sz="1600" dirty="0" smtClean="0"/>
              <a:t>13, </a:t>
            </a:r>
            <a:r>
              <a:rPr lang="en-US" sz="1600" dirty="0"/>
              <a:t>2013.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2674055" cy="1604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24" y="190500"/>
            <a:ext cx="3143018" cy="18965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1424" y="2302934"/>
            <a:ext cx="32146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Multi-version increases efficiency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t </a:t>
            </a:r>
            <a:r>
              <a:rPr lang="en-US" sz="1600" dirty="0"/>
              <a:t>h</a:t>
            </a:r>
            <a:r>
              <a:rPr lang="en-US" sz="1600" dirty="0" smtClean="0"/>
              <a:t>igh error rates</a:t>
            </a:r>
            <a:endParaRPr lang="en-US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124" y="42335"/>
            <a:ext cx="2926646" cy="215900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15824" y="2162946"/>
            <a:ext cx="27539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Multi-version critical for difficult to detect errors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20129" y="977611"/>
            <a:ext cx="27539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Latent or “silent” error model</a:t>
            </a:r>
            <a:endParaRPr lang="en-US" sz="16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3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397249" y="1223930"/>
            <a:ext cx="7772400" cy="2505075"/>
          </a:xfrm>
        </p:spPr>
        <p:txBody>
          <a:bodyPr/>
          <a:lstStyle/>
          <a:p>
            <a:r>
              <a:rPr lang="en-US" dirty="0" smtClean="0"/>
              <a:t>Efficient Versioning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47199" y="3618629"/>
            <a:ext cx="7127951" cy="1788752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ifferent implementations (SW, HW, OS, Application)</a:t>
            </a:r>
          </a:p>
          <a:p>
            <a:pPr marL="799864" lvl="1" indent="-342900">
              <a:buFont typeface="Arial"/>
              <a:buChar char="•"/>
            </a:pPr>
            <a:r>
              <a:rPr lang="en-US" dirty="0" smtClean="0"/>
              <a:t>OS page tracking, dirty bits, SW declared</a:t>
            </a:r>
          </a:p>
          <a:p>
            <a:pPr marL="799864" lvl="1" indent="-342900">
              <a:buFont typeface="Arial"/>
              <a:buChar char="•"/>
            </a:pPr>
            <a:r>
              <a:rPr lang="en-US" dirty="0" smtClean="0"/>
              <a:t>Skewed and Multi-version in-memory representations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Efficient storage and materialization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Leverages collective view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Exploit NVRAM, burst buffers, etc.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33" y="486833"/>
            <a:ext cx="25908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9563"/>
          <a:stretch/>
        </p:blipFill>
        <p:spPr>
          <a:xfrm>
            <a:off x="2963337" y="596910"/>
            <a:ext cx="2832100" cy="1401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160878"/>
            <a:ext cx="3340100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2313" y="2145278"/>
            <a:ext cx="190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 (Traditional)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0046" y="2146878"/>
            <a:ext cx="172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Log-structured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37779" y="2436339"/>
            <a:ext cx="2935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Comparative Studies </a:t>
            </a:r>
          </a:p>
          <a:p>
            <a:r>
              <a:rPr lang="en-US" dirty="0" smtClean="0"/>
              <a:t>with applications +</a:t>
            </a:r>
          </a:p>
          <a:p>
            <a:r>
              <a:rPr lang="en-US" dirty="0"/>
              <a:t>v</a:t>
            </a:r>
            <a:r>
              <a:rPr lang="en-US" dirty="0" smtClean="0"/>
              <a:t>aried memory hierarchies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96797" y="5604256"/>
            <a:ext cx="7124060" cy="6242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</a:t>
            </a:r>
            <a:r>
              <a:rPr lang="en-US" sz="1600" dirty="0" smtClean="0"/>
              <a:t>H. Fujita</a:t>
            </a:r>
            <a:r>
              <a:rPr lang="en-US" sz="1600" dirty="0"/>
              <a:t>, </a:t>
            </a:r>
            <a:r>
              <a:rPr lang="en-US" sz="1600" dirty="0" smtClean="0"/>
              <a:t>N. </a:t>
            </a:r>
            <a:r>
              <a:rPr lang="en-US" sz="1600" dirty="0"/>
              <a:t>Dun, </a:t>
            </a:r>
            <a:r>
              <a:rPr lang="en-US" sz="1600" dirty="0" smtClean="0"/>
              <a:t>Z. </a:t>
            </a:r>
            <a:r>
              <a:rPr lang="en-US" sz="1600" dirty="0"/>
              <a:t>Rubenstein, and </a:t>
            </a:r>
            <a:r>
              <a:rPr lang="en-US" sz="1600" dirty="0" smtClean="0"/>
              <a:t>A</a:t>
            </a:r>
            <a:r>
              <a:rPr lang="en-US" sz="1600" dirty="0"/>
              <a:t>. Chien. Log-structured global array for efficient multi-version snapshots. </a:t>
            </a:r>
            <a:r>
              <a:rPr lang="en-US" sz="1600" dirty="0" err="1" smtClean="0"/>
              <a:t>CCGrid</a:t>
            </a:r>
            <a:r>
              <a:rPr lang="en-US" sz="1600" dirty="0" smtClean="0"/>
              <a:t>, May 2015.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0456" y="6261706"/>
            <a:ext cx="7124060" cy="6242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</a:t>
            </a:r>
            <a:r>
              <a:rPr lang="en-US" sz="1600" dirty="0" smtClean="0"/>
              <a:t>H. </a:t>
            </a:r>
            <a:r>
              <a:rPr lang="en-US" sz="1600" dirty="0"/>
              <a:t>Fujita, </a:t>
            </a:r>
            <a:r>
              <a:rPr lang="en-US" sz="1600" dirty="0" smtClean="0"/>
              <a:t>K. </a:t>
            </a:r>
            <a:r>
              <a:rPr lang="en-US" sz="1600" dirty="0" err="1"/>
              <a:t>Iskra</a:t>
            </a:r>
            <a:r>
              <a:rPr lang="en-US" sz="1600" dirty="0"/>
              <a:t>, </a:t>
            </a:r>
            <a:r>
              <a:rPr lang="en-US" sz="1600" dirty="0" smtClean="0"/>
              <a:t>P. </a:t>
            </a:r>
            <a:r>
              <a:rPr lang="en-US" sz="1600" dirty="0" err="1"/>
              <a:t>Balaji</a:t>
            </a:r>
            <a:r>
              <a:rPr lang="en-US" sz="1600" dirty="0"/>
              <a:t>, and </a:t>
            </a:r>
            <a:r>
              <a:rPr lang="en-US" sz="1600" dirty="0" smtClean="0"/>
              <a:t>A</a:t>
            </a:r>
            <a:r>
              <a:rPr lang="en-US" sz="1600" dirty="0"/>
              <a:t>. Chien, "Empirical Characterization of Versioning Architectures", </a:t>
            </a:r>
            <a:r>
              <a:rPr lang="en-US" sz="1600" dirty="0" smtClean="0"/>
              <a:t>submitted.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770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86125"/>
            <a:ext cx="7772400" cy="1050935"/>
          </a:xfrm>
        </p:spPr>
        <p:txBody>
          <a:bodyPr/>
          <a:lstStyle/>
          <a:p>
            <a:r>
              <a:rPr lang="en-US" dirty="0" smtClean="0"/>
              <a:t>N+1-&gt;N and N-&gt;N-1 Recovery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3175" y="4529148"/>
            <a:ext cx="5889287" cy="1517162"/>
          </a:xfrm>
        </p:spPr>
        <p:txBody>
          <a:bodyPr>
            <a:norm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dirty="0" smtClean="0"/>
              <a:t>MPI Recovery (ULFM)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Application Process Recovery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Load Balancing and Performance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 smtClean="0"/>
              <a:t>Post-recovery Efficiency (PRE)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grpSp>
        <p:nvGrpSpPr>
          <p:cNvPr id="268" name="Group 267"/>
          <p:cNvGrpSpPr/>
          <p:nvPr/>
        </p:nvGrpSpPr>
        <p:grpSpPr>
          <a:xfrm>
            <a:off x="4681876" y="222811"/>
            <a:ext cx="4351557" cy="1769632"/>
            <a:chOff x="4681876" y="222811"/>
            <a:chExt cx="4351557" cy="1769632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4681876" y="229161"/>
              <a:ext cx="1786157" cy="1763282"/>
              <a:chOff x="2176011" y="1610117"/>
              <a:chExt cx="4800132" cy="480013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176011" y="1610117"/>
                <a:ext cx="4800132" cy="4800132"/>
                <a:chOff x="1170032" y="1610117"/>
                <a:chExt cx="4800132" cy="4800132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1170032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370120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170032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370120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770076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170032" y="3210161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4370120" y="3210161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770076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2284080" y="180251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3522186" y="187175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590103" y="274497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986495" y="230494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864162" y="188566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5102268" y="195491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4170186" y="2828127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66577" y="2388095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412052" y="173961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650158" y="1808857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718075" y="268207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114467" y="2242038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282857" y="346502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520963" y="353426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588880" y="440748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985272" y="396745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3511490" y="4274698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>
                <a:spLocks noChangeAspect="1"/>
              </p:cNvSpPr>
              <p:nvPr/>
            </p:nvSpPr>
            <p:spPr>
              <a:xfrm>
                <a:off x="5608703" y="3322815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>
                <a:spLocks noChangeAspect="1"/>
              </p:cNvSpPr>
              <p:nvPr/>
            </p:nvSpPr>
            <p:spPr>
              <a:xfrm>
                <a:off x="4566578" y="5267620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898303" y="2839209"/>
                <a:ext cx="153623" cy="1536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412052" y="3618647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6650158" y="368789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718075" y="4561105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6114467" y="4121073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45585" y="49839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583691" y="505321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651608" y="592643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048000" y="548640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940973" y="51983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79079" y="526761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246996" y="614083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643388" y="570080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412052" y="4918816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650158" y="4988061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718075" y="58612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114467" y="542124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Up-Down Arrow 49"/>
              <p:cNvSpPr/>
              <p:nvPr/>
            </p:nvSpPr>
            <p:spPr>
              <a:xfrm>
                <a:off x="4427072" y="2816679"/>
                <a:ext cx="319581" cy="2320918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Up-Down Arrow 50"/>
              <p:cNvSpPr/>
              <p:nvPr/>
            </p:nvSpPr>
            <p:spPr>
              <a:xfrm>
                <a:off x="2826704" y="2817624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Up-Down Arrow 51"/>
              <p:cNvSpPr/>
              <p:nvPr/>
            </p:nvSpPr>
            <p:spPr>
              <a:xfrm>
                <a:off x="6144539" y="2817624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Up-Down Arrow 52"/>
              <p:cNvSpPr/>
              <p:nvPr/>
            </p:nvSpPr>
            <p:spPr>
              <a:xfrm>
                <a:off x="2826775" y="4389099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Up-Down Arrow 53"/>
              <p:cNvSpPr/>
              <p:nvPr/>
            </p:nvSpPr>
            <p:spPr>
              <a:xfrm>
                <a:off x="6144539" y="4409221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Up-Down Arrow 54"/>
              <p:cNvSpPr/>
              <p:nvPr/>
            </p:nvSpPr>
            <p:spPr>
              <a:xfrm rot="16200000">
                <a:off x="5216308" y="2000845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Up-Down Arrow 55"/>
              <p:cNvSpPr/>
              <p:nvPr/>
            </p:nvSpPr>
            <p:spPr>
              <a:xfrm rot="16200000">
                <a:off x="3609411" y="2000845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Up-Down Arrow 56"/>
              <p:cNvSpPr/>
              <p:nvPr/>
            </p:nvSpPr>
            <p:spPr>
              <a:xfrm rot="16200000">
                <a:off x="4412860" y="2756850"/>
                <a:ext cx="319581" cy="2408864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Up-Down Arrow 57"/>
              <p:cNvSpPr/>
              <p:nvPr/>
            </p:nvSpPr>
            <p:spPr>
              <a:xfrm rot="16200000">
                <a:off x="5216308" y="5275080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Up-Down Arrow 58"/>
              <p:cNvSpPr/>
              <p:nvPr/>
            </p:nvSpPr>
            <p:spPr>
              <a:xfrm rot="16200000">
                <a:off x="3609411" y="5275080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7247276" y="222811"/>
              <a:ext cx="1786157" cy="1763282"/>
              <a:chOff x="2176011" y="1610117"/>
              <a:chExt cx="4800132" cy="4800132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2176011" y="1610117"/>
                <a:ext cx="4800132" cy="4800132"/>
                <a:chOff x="1170032" y="1610117"/>
                <a:chExt cx="4800132" cy="4800132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1170032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4370120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170032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370120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2770076" y="1610117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1170032" y="3210161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4370120" y="3210161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2770076" y="4810205"/>
                  <a:ext cx="1600044" cy="1600044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Oval 75"/>
              <p:cNvSpPr/>
              <p:nvPr/>
            </p:nvSpPr>
            <p:spPr>
              <a:xfrm>
                <a:off x="2284080" y="180251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522186" y="187175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90103" y="274497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2986495" y="230494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3864162" y="188566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5102268" y="195491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170186" y="2828127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566577" y="2388095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5412052" y="173961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6650158" y="1808857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5718075" y="268207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6114467" y="2242038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282857" y="346502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520963" y="353426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2588880" y="440748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985272" y="396745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511490" y="4274698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5608703" y="3322815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4566578" y="5267620"/>
                <a:ext cx="204651" cy="204651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898303" y="2839209"/>
                <a:ext cx="153623" cy="15362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412052" y="3618647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6650158" y="368789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718075" y="4561105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114467" y="4121073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2345585" y="49839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3583691" y="505321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2651608" y="592643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3048000" y="548640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940973" y="51983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179079" y="5267619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4246996" y="614083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4643388" y="5700800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5412052" y="4918816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6650158" y="4988061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5718075" y="5861274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114467" y="5421242"/>
                <a:ext cx="153623" cy="15362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Up-Down Arrow 111"/>
              <p:cNvSpPr/>
              <p:nvPr/>
            </p:nvSpPr>
            <p:spPr>
              <a:xfrm>
                <a:off x="4427072" y="2816679"/>
                <a:ext cx="319581" cy="2320918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Up-Down Arrow 112"/>
              <p:cNvSpPr/>
              <p:nvPr/>
            </p:nvSpPr>
            <p:spPr>
              <a:xfrm>
                <a:off x="2826704" y="2817624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Up-Down Arrow 113"/>
              <p:cNvSpPr/>
              <p:nvPr/>
            </p:nvSpPr>
            <p:spPr>
              <a:xfrm>
                <a:off x="6144539" y="2817624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Up-Down Arrow 114"/>
              <p:cNvSpPr/>
              <p:nvPr/>
            </p:nvSpPr>
            <p:spPr>
              <a:xfrm>
                <a:off x="2826775" y="4389099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Up-Down Arrow 115"/>
              <p:cNvSpPr/>
              <p:nvPr/>
            </p:nvSpPr>
            <p:spPr>
              <a:xfrm>
                <a:off x="6144539" y="4409221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Up-Down Arrow 116"/>
              <p:cNvSpPr/>
              <p:nvPr/>
            </p:nvSpPr>
            <p:spPr>
              <a:xfrm rot="16200000">
                <a:off x="5216308" y="2000845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Up-Down Arrow 117"/>
              <p:cNvSpPr/>
              <p:nvPr/>
            </p:nvSpPr>
            <p:spPr>
              <a:xfrm rot="16200000">
                <a:off x="3609411" y="2000845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Up-Down Arrow 118"/>
              <p:cNvSpPr/>
              <p:nvPr/>
            </p:nvSpPr>
            <p:spPr>
              <a:xfrm rot="16200000">
                <a:off x="4412860" y="2756850"/>
                <a:ext cx="319581" cy="2408864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Up-Down Arrow 119"/>
              <p:cNvSpPr/>
              <p:nvPr/>
            </p:nvSpPr>
            <p:spPr>
              <a:xfrm rot="16200000">
                <a:off x="5216308" y="5275080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Up-Down Arrow 120"/>
              <p:cNvSpPr/>
              <p:nvPr/>
            </p:nvSpPr>
            <p:spPr>
              <a:xfrm rot="16200000">
                <a:off x="3609411" y="5275080"/>
                <a:ext cx="319581" cy="801967"/>
              </a:xfrm>
              <a:prstGeom prst="upDown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5288800" y="825173"/>
              <a:ext cx="595383" cy="587758"/>
              <a:chOff x="7380567" y="1908812"/>
              <a:chExt cx="1350105" cy="1286848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380567" y="1908812"/>
                <a:ext cx="1350105" cy="12868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410904" y="2012959"/>
                <a:ext cx="129626" cy="1235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455608" y="2068650"/>
                <a:ext cx="129626" cy="1235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669124" y="2770939"/>
                <a:ext cx="129626" cy="1235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8003597" y="2417040"/>
                <a:ext cx="129626" cy="123553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6617347" y="961754"/>
              <a:ext cx="510528" cy="3095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/>
          <p:cNvGrpSpPr>
            <a:grpSpLocks noChangeAspect="1"/>
          </p:cNvGrpSpPr>
          <p:nvPr/>
        </p:nvGrpSpPr>
        <p:grpSpPr>
          <a:xfrm>
            <a:off x="55901" y="191061"/>
            <a:ext cx="1786157" cy="1763282"/>
            <a:chOff x="2176011" y="1610117"/>
            <a:chExt cx="4800132" cy="4800132"/>
          </a:xfrm>
        </p:grpSpPr>
        <p:grpSp>
          <p:nvGrpSpPr>
            <p:cNvPr id="132" name="Group 131"/>
            <p:cNvGrpSpPr/>
            <p:nvPr/>
          </p:nvGrpSpPr>
          <p:grpSpPr>
            <a:xfrm>
              <a:off x="2176011" y="1610117"/>
              <a:ext cx="4800132" cy="4800132"/>
              <a:chOff x="1170032" y="1610117"/>
              <a:chExt cx="4800132" cy="4800132"/>
            </a:xfrm>
          </p:grpSpPr>
          <p:sp>
            <p:nvSpPr>
              <p:cNvPr id="179" name="Rectangle 178"/>
              <p:cNvSpPr/>
              <p:nvPr/>
            </p:nvSpPr>
            <p:spPr>
              <a:xfrm>
                <a:off x="1170032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370120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1170032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4370120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770076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1170032" y="3210161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4370120" y="3210161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2770076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Oval 132"/>
            <p:cNvSpPr/>
            <p:nvPr/>
          </p:nvSpPr>
          <p:spPr>
            <a:xfrm>
              <a:off x="2284080" y="180251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3522186" y="187175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2590103" y="274497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2986495" y="230494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3864162" y="188566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5102268" y="195491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4170186" y="2828127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566577" y="2388095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5412052" y="173961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650158" y="1808857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718075" y="268207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114467" y="2242038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2282857" y="346502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3520963" y="353426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2588880" y="440748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2985272" y="396745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3511490" y="4274698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>
            <a:xfrm>
              <a:off x="5608703" y="3322815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4566578" y="5267620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4898303" y="2839209"/>
              <a:ext cx="153623" cy="1536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5412052" y="3618647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650158" y="368789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5718075" y="4561105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114467" y="4121073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2345585" y="49839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3583691" y="505321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2651608" y="592643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048000" y="548640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3940973" y="51983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5179079" y="526761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4246996" y="614083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4643388" y="570080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5412052" y="4918816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6650158" y="4988061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5718075" y="58612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6114467" y="542124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Up-Down Arrow 168"/>
            <p:cNvSpPr/>
            <p:nvPr/>
          </p:nvSpPr>
          <p:spPr>
            <a:xfrm>
              <a:off x="4427072" y="2816679"/>
              <a:ext cx="319581" cy="2320918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Up-Down Arrow 169"/>
            <p:cNvSpPr/>
            <p:nvPr/>
          </p:nvSpPr>
          <p:spPr>
            <a:xfrm>
              <a:off x="2826704" y="2817624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Up-Down Arrow 170"/>
            <p:cNvSpPr/>
            <p:nvPr/>
          </p:nvSpPr>
          <p:spPr>
            <a:xfrm>
              <a:off x="6144539" y="2817624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Up-Down Arrow 171"/>
            <p:cNvSpPr/>
            <p:nvPr/>
          </p:nvSpPr>
          <p:spPr>
            <a:xfrm>
              <a:off x="2826775" y="4389099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Up-Down Arrow 172"/>
            <p:cNvSpPr/>
            <p:nvPr/>
          </p:nvSpPr>
          <p:spPr>
            <a:xfrm>
              <a:off x="6144539" y="4409221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Up-Down Arrow 173"/>
            <p:cNvSpPr/>
            <p:nvPr/>
          </p:nvSpPr>
          <p:spPr>
            <a:xfrm rot="16200000">
              <a:off x="5216308" y="2000845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Up-Down Arrow 174"/>
            <p:cNvSpPr/>
            <p:nvPr/>
          </p:nvSpPr>
          <p:spPr>
            <a:xfrm rot="16200000">
              <a:off x="3609411" y="2000845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Up-Down Arrow 175"/>
            <p:cNvSpPr/>
            <p:nvPr/>
          </p:nvSpPr>
          <p:spPr>
            <a:xfrm rot="16200000">
              <a:off x="4412860" y="2756850"/>
              <a:ext cx="319581" cy="2408864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Up-Down Arrow 176"/>
            <p:cNvSpPr/>
            <p:nvPr/>
          </p:nvSpPr>
          <p:spPr>
            <a:xfrm rot="16200000">
              <a:off x="5216308" y="5275080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Up-Down Arrow 177"/>
            <p:cNvSpPr/>
            <p:nvPr/>
          </p:nvSpPr>
          <p:spPr>
            <a:xfrm rot="16200000">
              <a:off x="3609411" y="5275080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/>
          <p:cNvGrpSpPr>
            <a:grpSpLocks noChangeAspect="1"/>
          </p:cNvGrpSpPr>
          <p:nvPr/>
        </p:nvGrpSpPr>
        <p:grpSpPr>
          <a:xfrm>
            <a:off x="662825" y="787073"/>
            <a:ext cx="595383" cy="587758"/>
            <a:chOff x="7380567" y="1908812"/>
            <a:chExt cx="1350105" cy="1286848"/>
          </a:xfrm>
        </p:grpSpPr>
        <p:sp>
          <p:nvSpPr>
            <p:cNvPr id="188" name="Rectangle 187"/>
            <p:cNvSpPr/>
            <p:nvPr/>
          </p:nvSpPr>
          <p:spPr>
            <a:xfrm>
              <a:off x="7380567" y="1908812"/>
              <a:ext cx="1350105" cy="1286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410904" y="2012959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8455608" y="2068650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669124" y="2770939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8003597" y="2417040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" name="Rectangle 193"/>
          <p:cNvSpPr/>
          <p:nvPr/>
        </p:nvSpPr>
        <p:spPr>
          <a:xfrm>
            <a:off x="656475" y="1971348"/>
            <a:ext cx="595383" cy="58775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/>
          <p:cNvGrpSpPr>
            <a:grpSpLocks noChangeAspect="1"/>
          </p:cNvGrpSpPr>
          <p:nvPr/>
        </p:nvGrpSpPr>
        <p:grpSpPr>
          <a:xfrm>
            <a:off x="2605426" y="216461"/>
            <a:ext cx="1786157" cy="1763282"/>
            <a:chOff x="2176011" y="1610117"/>
            <a:chExt cx="4800132" cy="4800132"/>
          </a:xfrm>
        </p:grpSpPr>
        <p:grpSp>
          <p:nvGrpSpPr>
            <p:cNvPr id="200" name="Group 199"/>
            <p:cNvGrpSpPr/>
            <p:nvPr/>
          </p:nvGrpSpPr>
          <p:grpSpPr>
            <a:xfrm>
              <a:off x="2176011" y="1610117"/>
              <a:ext cx="4800132" cy="4800132"/>
              <a:chOff x="1170032" y="1610117"/>
              <a:chExt cx="4800132" cy="4800132"/>
            </a:xfrm>
          </p:grpSpPr>
          <p:sp>
            <p:nvSpPr>
              <p:cNvPr id="247" name="Rectangle 246"/>
              <p:cNvSpPr/>
              <p:nvPr/>
            </p:nvSpPr>
            <p:spPr>
              <a:xfrm>
                <a:off x="1170032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4370120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1170032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4370120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2770076" y="1610117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1170032" y="3210161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4370120" y="3210161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2770076" y="4810205"/>
                <a:ext cx="1600044" cy="160004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1" name="Oval 200"/>
            <p:cNvSpPr/>
            <p:nvPr/>
          </p:nvSpPr>
          <p:spPr>
            <a:xfrm>
              <a:off x="2284080" y="180251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3522186" y="187175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2590103" y="274497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2986495" y="230494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3864162" y="188566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5102268" y="195491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>
              <a:spLocks noChangeAspect="1"/>
            </p:cNvSpPr>
            <p:nvPr/>
          </p:nvSpPr>
          <p:spPr>
            <a:xfrm>
              <a:off x="4170186" y="2828127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4566577" y="2388095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5412052" y="173961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6650158" y="1808857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5718075" y="268207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6114467" y="2242038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2282857" y="346502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3520963" y="353426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2588880" y="440748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2985272" y="396745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3511490" y="4274698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>
              <a:spLocks noChangeAspect="1"/>
            </p:cNvSpPr>
            <p:nvPr/>
          </p:nvSpPr>
          <p:spPr>
            <a:xfrm>
              <a:off x="5608703" y="3322815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>
              <a:spLocks noChangeAspect="1"/>
            </p:cNvSpPr>
            <p:nvPr/>
          </p:nvSpPr>
          <p:spPr>
            <a:xfrm>
              <a:off x="4566578" y="5267620"/>
              <a:ext cx="204651" cy="204651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>
              <a:off x="4898303" y="2839209"/>
              <a:ext cx="153623" cy="15362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5412052" y="3618647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6650158" y="368789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5718075" y="4561105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6114467" y="4121073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2345585" y="49839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>
              <a:off x="3583691" y="505321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>
              <a:off x="2651608" y="592643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3048000" y="548640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3940973" y="51983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5179079" y="5267619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4246996" y="614083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>
              <a:off x="4643388" y="5700800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>
              <a:off x="5412052" y="4918816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>
              <a:off x="6650158" y="4988061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>
              <a:off x="5718075" y="5861274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>
              <a:off x="6114467" y="5421242"/>
              <a:ext cx="153623" cy="15362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Up-Down Arrow 236"/>
            <p:cNvSpPr/>
            <p:nvPr/>
          </p:nvSpPr>
          <p:spPr>
            <a:xfrm>
              <a:off x="4427072" y="2816679"/>
              <a:ext cx="319581" cy="2320918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Up-Down Arrow 237"/>
            <p:cNvSpPr/>
            <p:nvPr/>
          </p:nvSpPr>
          <p:spPr>
            <a:xfrm>
              <a:off x="2826704" y="2817624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Up-Down Arrow 238"/>
            <p:cNvSpPr/>
            <p:nvPr/>
          </p:nvSpPr>
          <p:spPr>
            <a:xfrm>
              <a:off x="6144539" y="2817624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Up-Down Arrow 239"/>
            <p:cNvSpPr/>
            <p:nvPr/>
          </p:nvSpPr>
          <p:spPr>
            <a:xfrm>
              <a:off x="2826775" y="4389099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Up-Down Arrow 240"/>
            <p:cNvSpPr/>
            <p:nvPr/>
          </p:nvSpPr>
          <p:spPr>
            <a:xfrm>
              <a:off x="6144539" y="4409221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Up-Down Arrow 241"/>
            <p:cNvSpPr/>
            <p:nvPr/>
          </p:nvSpPr>
          <p:spPr>
            <a:xfrm rot="16200000">
              <a:off x="5216308" y="2000845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Up-Down Arrow 242"/>
            <p:cNvSpPr/>
            <p:nvPr/>
          </p:nvSpPr>
          <p:spPr>
            <a:xfrm rot="16200000">
              <a:off x="3609411" y="2000845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Up-Down Arrow 243"/>
            <p:cNvSpPr/>
            <p:nvPr/>
          </p:nvSpPr>
          <p:spPr>
            <a:xfrm rot="16200000">
              <a:off x="4412860" y="2756850"/>
              <a:ext cx="319581" cy="2408864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Up-Down Arrow 244"/>
            <p:cNvSpPr/>
            <p:nvPr/>
          </p:nvSpPr>
          <p:spPr>
            <a:xfrm rot="16200000">
              <a:off x="5216308" y="5275080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Up-Down Arrow 245"/>
            <p:cNvSpPr/>
            <p:nvPr/>
          </p:nvSpPr>
          <p:spPr>
            <a:xfrm rot="16200000">
              <a:off x="3609411" y="5275080"/>
              <a:ext cx="319581" cy="801967"/>
            </a:xfrm>
            <a:prstGeom prst="up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1" name="Group 260"/>
          <p:cNvGrpSpPr>
            <a:grpSpLocks noChangeAspect="1"/>
          </p:cNvGrpSpPr>
          <p:nvPr/>
        </p:nvGrpSpPr>
        <p:grpSpPr>
          <a:xfrm>
            <a:off x="3206000" y="1996748"/>
            <a:ext cx="595383" cy="587758"/>
            <a:chOff x="7380567" y="1908812"/>
            <a:chExt cx="1350105" cy="1286848"/>
          </a:xfrm>
        </p:grpSpPr>
        <p:sp>
          <p:nvSpPr>
            <p:cNvPr id="262" name="Rectangle 261"/>
            <p:cNvSpPr/>
            <p:nvPr/>
          </p:nvSpPr>
          <p:spPr>
            <a:xfrm>
              <a:off x="7380567" y="1908812"/>
              <a:ext cx="1350105" cy="128684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/>
            <p:cNvSpPr/>
            <p:nvPr/>
          </p:nvSpPr>
          <p:spPr>
            <a:xfrm>
              <a:off x="7410904" y="2012959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/>
            <p:cNvSpPr/>
            <p:nvPr/>
          </p:nvSpPr>
          <p:spPr>
            <a:xfrm>
              <a:off x="8455608" y="2068650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/>
            <p:cNvSpPr/>
            <p:nvPr/>
          </p:nvSpPr>
          <p:spPr>
            <a:xfrm>
              <a:off x="7669124" y="2770939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/>
            <p:cNvSpPr/>
            <p:nvPr/>
          </p:nvSpPr>
          <p:spPr>
            <a:xfrm>
              <a:off x="8003597" y="2417040"/>
              <a:ext cx="129626" cy="12355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7" name="Right Arrow 266"/>
          <p:cNvSpPr/>
          <p:nvPr/>
        </p:nvSpPr>
        <p:spPr>
          <a:xfrm>
            <a:off x="1922400" y="989443"/>
            <a:ext cx="510528" cy="30957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9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GVR Software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source release, Oct 2014  (</a:t>
            </a:r>
            <a:r>
              <a:rPr lang="en-US" dirty="0" err="1" smtClean="0"/>
              <a:t>gvr.cs.uchicago.edu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Tested with  </a:t>
            </a:r>
            <a:r>
              <a:rPr lang="en-US" dirty="0" err="1" smtClean="0"/>
              <a:t>Miniapps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miniMD</a:t>
            </a:r>
            <a:r>
              <a:rPr lang="en-US" dirty="0"/>
              <a:t>, </a:t>
            </a:r>
            <a:r>
              <a:rPr lang="en-US" dirty="0" err="1"/>
              <a:t>miniFE</a:t>
            </a:r>
            <a:r>
              <a:rPr lang="en-US" dirty="0"/>
              <a:t> </a:t>
            </a:r>
            <a:r>
              <a:rPr lang="en-US" dirty="0" smtClean="0"/>
              <a:t>experiments, and Full </a:t>
            </a:r>
            <a:r>
              <a:rPr lang="en-US" dirty="0"/>
              <a:t>apps – </a:t>
            </a:r>
            <a:r>
              <a:rPr lang="en-US" dirty="0" err="1"/>
              <a:t>ddcMD</a:t>
            </a:r>
            <a:r>
              <a:rPr lang="en-US" dirty="0"/>
              <a:t>, PCG, </a:t>
            </a:r>
            <a:r>
              <a:rPr lang="en-US" dirty="0" err="1"/>
              <a:t>OpenMC</a:t>
            </a:r>
            <a:r>
              <a:rPr lang="en-US" dirty="0"/>
              <a:t>, </a:t>
            </a:r>
            <a:r>
              <a:rPr lang="en-US" dirty="0" err="1"/>
              <a:t>Chombo</a:t>
            </a:r>
            <a:endParaRPr lang="en-US" dirty="0"/>
          </a:p>
          <a:p>
            <a:r>
              <a:rPr lang="en-US" dirty="0" smtClean="0"/>
              <a:t>Features</a:t>
            </a: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Versioned distributed arrays with global naming (a portable abstraction)</a:t>
            </a:r>
            <a:endParaRPr lang="en-US" dirty="0" smtClean="0">
              <a:effectLst/>
            </a:endParaRP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Independent array versioning (each at its own pace)</a:t>
            </a:r>
            <a:endParaRPr lang="en-US" dirty="0" smtClean="0">
              <a:effectLst/>
            </a:endParaRP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Reliable storage of the versioned arrays in memory, local disk/</a:t>
            </a:r>
            <a:r>
              <a:rPr lang="en-US" sz="16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ssd</a:t>
            </a:r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, or global file system (thanks to Adam and SCR team!)</a:t>
            </a:r>
            <a:endParaRPr lang="en-US" dirty="0" smtClean="0">
              <a:effectLst/>
            </a:endParaRPr>
          </a:p>
          <a:p>
            <a:pPr lvl="1"/>
            <a:endParaRPr lang="en-US" sz="1600" kern="1200" dirty="0" smtClean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  <a:ea typeface="+mn-ea"/>
              <a:cs typeface="+mn-cs"/>
            </a:endParaRP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Whole version navigation and efficient restoration </a:t>
            </a:r>
            <a:endParaRPr lang="en-US" dirty="0" smtClean="0">
              <a:effectLst/>
            </a:endParaRP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Partial version efficient restoration (partial “materialization”)</a:t>
            </a:r>
            <a:endParaRPr lang="en-US" dirty="0" smtClean="0">
              <a:effectLst/>
            </a:endParaRPr>
          </a:p>
          <a:p>
            <a:pPr lvl="1"/>
            <a:r>
              <a: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C native APIs and Fortran bindings</a:t>
            </a:r>
          </a:p>
          <a:p>
            <a:pPr lvl="1"/>
            <a:r>
              <a:rPr lang="en-US" dirty="0" smtClean="0"/>
              <a:t>Runs on IBM Blue Gene, Cray XC, and Linux Clusters</a:t>
            </a:r>
          </a:p>
          <a:p>
            <a:pPr lvl="1"/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Key: all of the application investment is portable because the abstractions are portable</a:t>
            </a:r>
            <a:endParaRPr lang="en-US" sz="2400" dirty="0" smtClean="0">
              <a:effectLst/>
            </a:endParaRP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72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0857"/>
          </a:xfrm>
        </p:spPr>
        <p:txBody>
          <a:bodyPr/>
          <a:lstStyle/>
          <a:p>
            <a:r>
              <a:rPr lang="en-US" dirty="0" smtClean="0"/>
              <a:t>More GVR Info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808"/>
            <a:ext cx="8229600" cy="52553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u="sng" dirty="0" smtClean="0"/>
              <a:t>Basic API’s and Usage</a:t>
            </a:r>
          </a:p>
          <a:p>
            <a:r>
              <a:rPr lang="en-US" sz="1600" dirty="0" smtClean="0"/>
              <a:t>GVR Team. </a:t>
            </a:r>
            <a:r>
              <a:rPr lang="en-US" sz="1600" dirty="0" err="1" smtClean="0"/>
              <a:t>Gvr</a:t>
            </a:r>
            <a:r>
              <a:rPr lang="en-US" sz="1600" dirty="0" smtClean="0"/>
              <a:t> documentation, release 0.8.1-rc0. Technical Report 2014-06, University of Chicago, Department of Computer Science, 2014.</a:t>
            </a:r>
          </a:p>
          <a:p>
            <a:r>
              <a:rPr lang="en-US" sz="1600" dirty="0" smtClean="0"/>
              <a:t>GVR Team. How applications use </a:t>
            </a:r>
            <a:r>
              <a:rPr lang="en-US" sz="1600" dirty="0" err="1" smtClean="0"/>
              <a:t>gvr</a:t>
            </a:r>
            <a:r>
              <a:rPr lang="en-US" sz="1600" dirty="0" smtClean="0"/>
              <a:t>: Use cases. Technical Report 2014-05, University of Chicago, Department of Computer Science, 2014.</a:t>
            </a:r>
          </a:p>
          <a:p>
            <a:pPr marL="0" indent="0">
              <a:buNone/>
            </a:pPr>
            <a:r>
              <a:rPr lang="en-US" sz="1600" b="1" u="sng" dirty="0"/>
              <a:t>GVR Architecture and Implementation Research</a:t>
            </a:r>
          </a:p>
          <a:p>
            <a:r>
              <a:rPr lang="en-US" sz="1600" dirty="0"/>
              <a:t>Hajime Fujita, </a:t>
            </a:r>
            <a:r>
              <a:rPr lang="en-US" sz="1600" dirty="0" err="1"/>
              <a:t>Kamil</a:t>
            </a:r>
            <a:r>
              <a:rPr lang="en-US" sz="1600" dirty="0"/>
              <a:t> </a:t>
            </a:r>
            <a:r>
              <a:rPr lang="en-US" sz="1600" dirty="0" err="1"/>
              <a:t>Iskra</a:t>
            </a:r>
            <a:r>
              <a:rPr lang="en-US" sz="1600" dirty="0"/>
              <a:t>, </a:t>
            </a:r>
            <a:r>
              <a:rPr lang="en-US" sz="1600" dirty="0" err="1"/>
              <a:t>Pavan</a:t>
            </a:r>
            <a:r>
              <a:rPr lang="en-US" sz="1600" dirty="0"/>
              <a:t> </a:t>
            </a:r>
            <a:r>
              <a:rPr lang="en-US" sz="1600" dirty="0" err="1"/>
              <a:t>Balaji</a:t>
            </a:r>
            <a:r>
              <a:rPr lang="en-US" sz="1600" dirty="0"/>
              <a:t>, and Andrew A. Chien, "Empirical Characterization of Versioning Architectures", </a:t>
            </a:r>
            <a:r>
              <a:rPr lang="en-US" sz="1600" dirty="0" smtClean="0"/>
              <a:t>in CLUSTER, October 2015.</a:t>
            </a:r>
            <a:endParaRPr lang="en-US" sz="1600" dirty="0"/>
          </a:p>
          <a:p>
            <a:r>
              <a:rPr lang="en-US" sz="1600" dirty="0" smtClean="0"/>
              <a:t>A. </a:t>
            </a:r>
            <a:r>
              <a:rPr lang="en-US" sz="1600" dirty="0"/>
              <a:t>Fang and </a:t>
            </a:r>
            <a:r>
              <a:rPr lang="en-US" sz="1600" dirty="0" smtClean="0"/>
              <a:t>A</a:t>
            </a:r>
            <a:r>
              <a:rPr lang="en-US" sz="1600" dirty="0"/>
              <a:t>. Chien, "How Much SSD Is Useful for Resilience in Supercomputers”, in IEEE </a:t>
            </a:r>
            <a:r>
              <a:rPr lang="en-US" sz="1600" dirty="0" smtClean="0"/>
              <a:t>Symposium </a:t>
            </a:r>
            <a:r>
              <a:rPr lang="en-US" sz="1600" dirty="0"/>
              <a:t>on Fault-tolerance at Extreme-Scale (FTXS), June 2015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Hajime </a:t>
            </a:r>
            <a:r>
              <a:rPr lang="en-US" sz="1600" dirty="0"/>
              <a:t>Fujita, Nan Dun, Zachary A. Rubenstein, and Andrew A. Chien. Log-structured global array for efficient multi-version snapshots. In </a:t>
            </a:r>
            <a:r>
              <a:rPr lang="en-US" sz="1600" dirty="0" err="1"/>
              <a:t>CCGrid</a:t>
            </a:r>
            <a:r>
              <a:rPr lang="en-US" sz="1600" dirty="0"/>
              <a:t> 2015..</a:t>
            </a:r>
          </a:p>
          <a:p>
            <a:r>
              <a:rPr lang="en-US" sz="1600" dirty="0" err="1"/>
              <a:t>Guoming</a:t>
            </a:r>
            <a:r>
              <a:rPr lang="en-US" sz="1600" dirty="0"/>
              <a:t> Lu, </a:t>
            </a:r>
            <a:r>
              <a:rPr lang="en-US" sz="1600" dirty="0" err="1"/>
              <a:t>Ziming</a:t>
            </a:r>
            <a:r>
              <a:rPr lang="en-US" sz="1600" dirty="0"/>
              <a:t> </a:t>
            </a:r>
            <a:r>
              <a:rPr lang="en-US" sz="1600" dirty="0" err="1"/>
              <a:t>Zheng</a:t>
            </a:r>
            <a:r>
              <a:rPr lang="en-US" sz="1600" dirty="0"/>
              <a:t>, and Andrew A. Chien. When is multi-version </a:t>
            </a:r>
            <a:r>
              <a:rPr lang="en-US" sz="1600" dirty="0" err="1"/>
              <a:t>checkpointing</a:t>
            </a:r>
            <a:r>
              <a:rPr lang="en-US" sz="1600" dirty="0"/>
              <a:t> needed? In Proceedings of the 3rd Workshop on Fault-tolerance for HPC at extreme scale, </a:t>
            </a:r>
            <a:r>
              <a:rPr lang="en-US" sz="1600" dirty="0" smtClean="0"/>
              <a:t>ACM FTXS </a:t>
            </a:r>
            <a:r>
              <a:rPr lang="en-US" sz="1600" dirty="0"/>
              <a:t>’13, </a:t>
            </a:r>
            <a:r>
              <a:rPr lang="en-US" sz="1600" dirty="0" smtClean="0"/>
              <a:t> July </a:t>
            </a:r>
            <a:r>
              <a:rPr lang="en-US" sz="1600" dirty="0"/>
              <a:t>2013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Wesley Bland, </a:t>
            </a:r>
            <a:r>
              <a:rPr lang="en-US" sz="1600" dirty="0" err="1"/>
              <a:t>Aurelien</a:t>
            </a:r>
            <a:r>
              <a:rPr lang="en-US" sz="1600" dirty="0"/>
              <a:t> </a:t>
            </a:r>
            <a:r>
              <a:rPr lang="en-US" sz="1600" dirty="0" err="1"/>
              <a:t>Bouteiller</a:t>
            </a:r>
            <a:r>
              <a:rPr lang="en-US" sz="1600" dirty="0"/>
              <a:t>, Thomas </a:t>
            </a:r>
            <a:r>
              <a:rPr lang="en-US" sz="1600" dirty="0" err="1"/>
              <a:t>Herault</a:t>
            </a:r>
            <a:r>
              <a:rPr lang="en-US" sz="1600" dirty="0"/>
              <a:t>, Joshua </a:t>
            </a:r>
            <a:r>
              <a:rPr lang="en-US" sz="1600" dirty="0" err="1"/>
              <a:t>Hursey</a:t>
            </a:r>
            <a:r>
              <a:rPr lang="en-US" sz="1600" dirty="0"/>
              <a:t>, George </a:t>
            </a:r>
            <a:r>
              <a:rPr lang="en-US" sz="1600" dirty="0" err="1"/>
              <a:t>Bosilca</a:t>
            </a:r>
            <a:r>
              <a:rPr lang="en-US" sz="1600" dirty="0"/>
              <a:t>, and </a:t>
            </a:r>
            <a:r>
              <a:rPr lang="en-US" sz="1600" dirty="0" err="1"/>
              <a:t>JackJ</a:t>
            </a:r>
            <a:r>
              <a:rPr lang="en-US" sz="1600" dirty="0"/>
              <a:t>. </a:t>
            </a:r>
            <a:r>
              <a:rPr lang="en-US" sz="1600" dirty="0" err="1"/>
              <a:t>Dongarra</a:t>
            </a:r>
            <a:r>
              <a:rPr lang="en-US" sz="1600" dirty="0"/>
              <a:t>. An evaluation of User-Level Failure Mitigation support in MPI. Computing, 95(12):1171–1184, 2013</a:t>
            </a:r>
            <a:r>
              <a:rPr lang="en-US" sz="16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720"/>
            <a:ext cx="8229600" cy="1082272"/>
          </a:xfrm>
        </p:spPr>
        <p:txBody>
          <a:bodyPr/>
          <a:lstStyle/>
          <a:p>
            <a:r>
              <a:rPr lang="en-US" dirty="0" smtClean="0"/>
              <a:t>More GVR</a:t>
            </a:r>
            <a:r>
              <a:rPr lang="en-US" baseline="0" dirty="0" smtClean="0"/>
              <a:t> Info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213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u="sng" dirty="0" smtClean="0"/>
              <a:t>Application Studies</a:t>
            </a:r>
          </a:p>
          <a:p>
            <a:r>
              <a:rPr lang="en-US" sz="1400" dirty="0"/>
              <a:t>A. Chien, P. </a:t>
            </a:r>
            <a:r>
              <a:rPr lang="en-US" sz="1400" dirty="0" err="1"/>
              <a:t>Balaji</a:t>
            </a:r>
            <a:r>
              <a:rPr lang="en-US" sz="1400" dirty="0"/>
              <a:t>, N. Dun, A. Fang, H. Fujita, K. </a:t>
            </a:r>
            <a:r>
              <a:rPr lang="en-US" sz="1400" dirty="0" err="1"/>
              <a:t>Iskra</a:t>
            </a:r>
            <a:r>
              <a:rPr lang="en-US" sz="1400" dirty="0"/>
              <a:t>, Z. Rubenstein, Z. </a:t>
            </a:r>
            <a:r>
              <a:rPr lang="en-US" sz="1400" dirty="0" err="1"/>
              <a:t>Zheng</a:t>
            </a:r>
            <a:r>
              <a:rPr lang="en-US" sz="1400" dirty="0"/>
              <a:t>, J. Hammond, I. Laguna, D. Richards, A. </a:t>
            </a:r>
            <a:r>
              <a:rPr lang="en-US" sz="1400" dirty="0" err="1"/>
              <a:t>Dubey</a:t>
            </a:r>
            <a:r>
              <a:rPr lang="en-US" sz="1400" dirty="0"/>
              <a:t>, B. van </a:t>
            </a:r>
            <a:r>
              <a:rPr lang="en-US" sz="1400" dirty="0" err="1"/>
              <a:t>Straalen</a:t>
            </a:r>
            <a:r>
              <a:rPr lang="en-US" sz="1400" dirty="0"/>
              <a:t>, M </a:t>
            </a:r>
            <a:r>
              <a:rPr lang="en-US" sz="1400" dirty="0" err="1"/>
              <a:t>Hoemmen</a:t>
            </a:r>
            <a:r>
              <a:rPr lang="en-US" sz="1400" dirty="0"/>
              <a:t>, M. </a:t>
            </a:r>
            <a:r>
              <a:rPr lang="en-US" sz="1400" dirty="0" err="1"/>
              <a:t>Heroux</a:t>
            </a:r>
            <a:r>
              <a:rPr lang="en-US" sz="1400" dirty="0"/>
              <a:t>, K. </a:t>
            </a:r>
            <a:r>
              <a:rPr lang="en-US" sz="1400" dirty="0" err="1"/>
              <a:t>Teranishi</a:t>
            </a:r>
            <a:r>
              <a:rPr lang="en-US" sz="1400" dirty="0"/>
              <a:t>, A. Siegel.  Exploring Versioning for Resilience in Scientific Applications: Global-view Resilience, submitted for publication, March 2015. (Best overall project summary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A</a:t>
            </a:r>
            <a:r>
              <a:rPr lang="en-US" sz="1400" dirty="0"/>
              <a:t>. Chien, P. </a:t>
            </a:r>
            <a:r>
              <a:rPr lang="en-US" sz="1400" dirty="0" err="1"/>
              <a:t>Balaji</a:t>
            </a:r>
            <a:r>
              <a:rPr lang="en-US" sz="1400" dirty="0"/>
              <a:t>, P. Beckman, N. Dun, A. Fang, H. Fujita, K. </a:t>
            </a:r>
            <a:r>
              <a:rPr lang="en-US" sz="1400" dirty="0" err="1"/>
              <a:t>Iskra</a:t>
            </a:r>
            <a:r>
              <a:rPr lang="en-US" sz="1400" dirty="0"/>
              <a:t>, Z. Rubenstein, Z. </a:t>
            </a:r>
            <a:r>
              <a:rPr lang="en-US" sz="1400" dirty="0" err="1"/>
              <a:t>Zheng</a:t>
            </a:r>
            <a:r>
              <a:rPr lang="en-US" sz="1400" dirty="0"/>
              <a:t>, R. Schreiber, J. Hammond, J. </a:t>
            </a:r>
            <a:r>
              <a:rPr lang="en-US" sz="1400" dirty="0" err="1"/>
              <a:t>Dinan</a:t>
            </a:r>
            <a:r>
              <a:rPr lang="en-US" sz="1400" dirty="0"/>
              <a:t>, A. Laguna, D. Richards, A. </a:t>
            </a:r>
            <a:r>
              <a:rPr lang="en-US" sz="1400" dirty="0" err="1"/>
              <a:t>Dubey</a:t>
            </a:r>
            <a:r>
              <a:rPr lang="en-US" sz="1400" dirty="0"/>
              <a:t>, B. van </a:t>
            </a:r>
            <a:r>
              <a:rPr lang="en-US" sz="1400" dirty="0" err="1"/>
              <a:t>Straalen</a:t>
            </a:r>
            <a:r>
              <a:rPr lang="en-US" sz="1400" dirty="0"/>
              <a:t>, M </a:t>
            </a:r>
            <a:r>
              <a:rPr lang="en-US" sz="1400" dirty="0" err="1"/>
              <a:t>Hoemmen</a:t>
            </a:r>
            <a:r>
              <a:rPr lang="en-US" sz="1400" dirty="0"/>
              <a:t>, M. </a:t>
            </a:r>
            <a:r>
              <a:rPr lang="en-US" sz="1400" dirty="0" err="1"/>
              <a:t>Heroux</a:t>
            </a:r>
            <a:r>
              <a:rPr lang="en-US" sz="1400" dirty="0"/>
              <a:t>, K. </a:t>
            </a:r>
            <a:r>
              <a:rPr lang="en-US" sz="1400" dirty="0" err="1"/>
              <a:t>Teranishi</a:t>
            </a:r>
            <a:r>
              <a:rPr lang="en-US" sz="1400" dirty="0"/>
              <a:t>, A. Siegel, and J. </a:t>
            </a:r>
            <a:r>
              <a:rPr lang="en-US" sz="1400" dirty="0" err="1"/>
              <a:t>Tramm</a:t>
            </a:r>
            <a:r>
              <a:rPr lang="en-US" sz="1400" dirty="0"/>
              <a:t>, "Versioned Distributed Arrays for Resilience in Scientific Applications: Global View Resilience", in International Conference on Computational Science (ICCS 2015), Reykjavik, Iceland, June 2015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Nan Dun, Hajime Fujita, John R. </a:t>
            </a:r>
            <a:r>
              <a:rPr lang="en-US" sz="1400" dirty="0" err="1" smtClean="0"/>
              <a:t>Tramm</a:t>
            </a:r>
            <a:r>
              <a:rPr lang="en-US" sz="1400" dirty="0" smtClean="0"/>
              <a:t>, Andrew A. Chien, and Andrew R. Siegel. Data Decomposition in Monte Carlo Neutron Transport Simulations using Global View Arrays. Technical report, Computer Science, University of Chicago, IJHPCA, April 2014.</a:t>
            </a:r>
          </a:p>
          <a:p>
            <a:r>
              <a:rPr lang="en-US" sz="1400" dirty="0" err="1" smtClean="0"/>
              <a:t>Aiman</a:t>
            </a:r>
            <a:r>
              <a:rPr lang="en-US" sz="1400" dirty="0" smtClean="0"/>
              <a:t> Fang and Andrew A. Chien. Applying </a:t>
            </a:r>
            <a:r>
              <a:rPr lang="en-US" sz="1400" dirty="0" err="1" smtClean="0"/>
              <a:t>gvr</a:t>
            </a:r>
            <a:r>
              <a:rPr lang="en-US" sz="1400" dirty="0" smtClean="0"/>
              <a:t> to molecular dynamics: Enabling resilience for scientific computations. Technical Report, Computer Science, University of Chicago, April 2014.</a:t>
            </a:r>
          </a:p>
          <a:p>
            <a:r>
              <a:rPr lang="en-US" sz="1400" dirty="0" smtClean="0"/>
              <a:t>Zachary Rubenstein, Hajime Fujita, </a:t>
            </a:r>
            <a:r>
              <a:rPr lang="en-US" sz="1400" dirty="0" err="1" smtClean="0"/>
              <a:t>Ziming</a:t>
            </a:r>
            <a:r>
              <a:rPr lang="en-US" sz="1400" dirty="0" smtClean="0"/>
              <a:t> </a:t>
            </a:r>
            <a:r>
              <a:rPr lang="en-US" sz="1400" dirty="0" err="1" smtClean="0"/>
              <a:t>Zheng</a:t>
            </a:r>
            <a:r>
              <a:rPr lang="en-US" sz="1400" dirty="0" smtClean="0"/>
              <a:t>, and Andrew Chien. Error checking and snapshot-based recovery in a preconditioned conjugate gradient solver. Technical Report,  Computer Science, University of Chicago, November 2013.</a:t>
            </a:r>
          </a:p>
          <a:p>
            <a:r>
              <a:rPr lang="en-US" sz="1400" dirty="0" err="1" smtClean="0"/>
              <a:t>Ziming</a:t>
            </a:r>
            <a:r>
              <a:rPr lang="en-US" sz="1400" dirty="0" smtClean="0"/>
              <a:t> </a:t>
            </a:r>
            <a:r>
              <a:rPr lang="en-US" sz="1400" dirty="0" err="1" smtClean="0"/>
              <a:t>Zheng</a:t>
            </a:r>
            <a:r>
              <a:rPr lang="en-US" sz="1400" dirty="0" smtClean="0"/>
              <a:t>, Andrew A. Chien, and Keita </a:t>
            </a:r>
            <a:r>
              <a:rPr lang="en-US" sz="1400" dirty="0" err="1" smtClean="0"/>
              <a:t>Teranishi</a:t>
            </a:r>
            <a:r>
              <a:rPr lang="en-US" sz="1400" dirty="0" smtClean="0"/>
              <a:t>. Fault tolerance in an inner-outer solver: A </a:t>
            </a:r>
            <a:r>
              <a:rPr lang="en-US" sz="1400" dirty="0" err="1" smtClean="0"/>
              <a:t>gvr</a:t>
            </a:r>
            <a:r>
              <a:rPr lang="en-US" sz="1400" dirty="0" smtClean="0"/>
              <a:t>-enabled case study. In 11th International Meeting High Performance Computing for Computational Science VECPAR 2014, Oregon. 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44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03867"/>
          </a:xfrm>
        </p:spPr>
        <p:txBody>
          <a:bodyPr/>
          <a:lstStyle/>
          <a:p>
            <a:r>
              <a:rPr lang="en-US" sz="4400" dirty="0" smtClean="0"/>
              <a:t>Acknowledgements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GVR Team: 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Hajime Fujita, Zachary Rubenstein,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Aiman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Fang, Nan Dun,</a:t>
            </a:r>
            <a:r>
              <a:rPr lang="en-US" dirty="0" smtClean="0"/>
              <a:t> Yan Liu (</a:t>
            </a:r>
            <a:r>
              <a:rPr lang="en-US" dirty="0" err="1" smtClean="0"/>
              <a:t>UChicago</a:t>
            </a:r>
            <a:r>
              <a:rPr lang="en-US" dirty="0" smtClean="0"/>
              <a:t>),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Pavan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Balaji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, Pete Beckman,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Kamil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Iskra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, (ANL), and application partners Andrew Siegel (Argonne/CESAR), </a:t>
            </a:r>
            <a:r>
              <a:rPr lang="en-US" dirty="0" err="1"/>
              <a:t>Ziming</a:t>
            </a:r>
            <a:r>
              <a:rPr lang="en-US" dirty="0"/>
              <a:t> </a:t>
            </a:r>
            <a:r>
              <a:rPr lang="en-US" dirty="0" err="1"/>
              <a:t>Zheng</a:t>
            </a:r>
            <a:r>
              <a:rPr lang="en-US" dirty="0"/>
              <a:t> (UC/</a:t>
            </a:r>
            <a:r>
              <a:rPr lang="en-US" dirty="0" err="1"/>
              <a:t>Vertica</a:t>
            </a:r>
            <a:r>
              <a:rPr lang="en-US" dirty="0"/>
              <a:t>), James </a:t>
            </a:r>
            <a:r>
              <a:rPr lang="en-US" dirty="0" err="1"/>
              <a:t>Dinan</a:t>
            </a:r>
            <a:r>
              <a:rPr lang="en-US" dirty="0"/>
              <a:t> (Intel), </a:t>
            </a:r>
            <a:r>
              <a:rPr lang="en-US" dirty="0" err="1"/>
              <a:t>Guoming</a:t>
            </a:r>
            <a:r>
              <a:rPr lang="en-US" dirty="0"/>
              <a:t> Lu (UESTC), Robert Schreiber (HP)</a:t>
            </a:r>
            <a:r>
              <a:rPr lang="en-US" dirty="0" smtClean="0"/>
              <a:t>, Jeff 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Hammond (Argonne/ALCF/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NWChem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-&gt;Intel), Mike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Heroux</a:t>
            </a:r>
            <a:r>
              <a:rPr lang="en-US" dirty="0" smtClean="0"/>
              <a:t>, 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Mark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Hoemmen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, Keita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Teranishi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(Sandia), Dave Richards (LLNL),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Anshu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Dubey</a:t>
            </a:r>
            <a:r>
              <a:rPr lang="en-US" dirty="0" smtClean="0"/>
              <a:t>, 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Brian Van </a:t>
            </a:r>
            <a:r>
              <a:rPr lang="en-US" sz="2400" kern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Straalen</a:t>
            </a:r>
            <a:r>
              <a: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j-lt"/>
                <a:ea typeface="+mn-ea"/>
                <a:cs typeface="+mn-cs"/>
              </a:rPr>
              <a:t> (LBNL)</a:t>
            </a:r>
          </a:p>
          <a:p>
            <a:pPr rtl="0" eaLnBrk="1" latinLnBrk="0" hangingPunct="1"/>
            <a:endParaRPr lang="en-US" dirty="0" smtClean="0"/>
          </a:p>
          <a:p>
            <a:pPr rtl="0" eaLnBrk="1" latinLnBrk="0" hangingPunct="1"/>
            <a:r>
              <a:rPr lang="en-US" dirty="0" smtClean="0"/>
              <a:t>SCR Team – some elements included in GVR system (thanks!)</a:t>
            </a:r>
            <a:endParaRPr lang="en-US" dirty="0" smtClean="0">
              <a:effectLst/>
            </a:endParaRP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Department of Energy, Office of Science, Advanced Scientific Computing Research DE-SC0008603 and DE-AC02-06CH11357</a:t>
            </a:r>
          </a:p>
          <a:p>
            <a:pPr lvl="0"/>
            <a:endParaRPr lang="en-US" dirty="0" smtClean="0"/>
          </a:p>
          <a:p>
            <a:r>
              <a:rPr lang="en-US" b="1" dirty="0"/>
              <a:t>For more information:  </a:t>
            </a:r>
            <a:r>
              <a:rPr lang="en-US" b="1" dirty="0">
                <a:hlinkClick r:id="rId2"/>
              </a:rPr>
              <a:t>http://gvr.cs.uchicago.edu/</a:t>
            </a:r>
            <a:r>
              <a:rPr lang="en-US" b="1" dirty="0"/>
              <a:t>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2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12145"/>
          </a:xfrm>
        </p:spPr>
        <p:txBody>
          <a:bodyPr/>
          <a:lstStyle/>
          <a:p>
            <a:r>
              <a:rPr lang="en-US" dirty="0" smtClean="0"/>
              <a:t>GVR Approach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47662" y="3395511"/>
            <a:ext cx="7129353" cy="2922646"/>
          </a:xfrm>
        </p:spPr>
        <p:txBody>
          <a:bodyPr>
            <a:noAutofit/>
          </a:bodyPr>
          <a:lstStyle/>
          <a:p>
            <a:r>
              <a:rPr lang="en-US" sz="2000" dirty="0" smtClean="0"/>
              <a:t>Application-System Partnership: System Architecture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xploit algorithm and application domain knowledge</a:t>
            </a:r>
          </a:p>
          <a:p>
            <a:pPr lvl="1"/>
            <a:r>
              <a:rPr lang="en-US" sz="1400" dirty="0" smtClean="0"/>
              <a:t>Enable “End to end” resilience model (outside-in), Levis’ Talk</a:t>
            </a:r>
          </a:p>
          <a:p>
            <a:r>
              <a:rPr lang="en-US" sz="2000" dirty="0" smtClean="0"/>
              <a:t>Portable, Flexible Application control (performance) </a:t>
            </a:r>
          </a:p>
          <a:p>
            <a:pPr lvl="1"/>
            <a:r>
              <a:rPr lang="en-US" sz="1400" dirty="0" smtClean="0"/>
              <a:t>Direct Application use or higher level models (task-parallel, PGAS, etc.) </a:t>
            </a:r>
          </a:p>
          <a:p>
            <a:pPr lvl="1"/>
            <a:r>
              <a:rPr lang="en-US" sz="1400" dirty="0" smtClean="0"/>
              <a:t>GVR Manages storage hierarchy (memory, NVRAM, disk)</a:t>
            </a:r>
          </a:p>
          <a:p>
            <a:pPr lvl="1"/>
            <a:r>
              <a:rPr lang="en-US" sz="1400" dirty="0" smtClean="0"/>
              <a:t>GVR ensures data storage reliability, covers error types</a:t>
            </a:r>
          </a:p>
          <a:p>
            <a:r>
              <a:rPr lang="en-US" sz="2000" dirty="0" smtClean="0"/>
              <a:t>Incremental “Resilience Engineering”</a:t>
            </a:r>
          </a:p>
          <a:p>
            <a:pPr lvl="1"/>
            <a:r>
              <a:rPr lang="en-US" dirty="0" smtClean="0"/>
              <a:t>Gentle slope, Pay-more/Get-more, </a:t>
            </a:r>
            <a:r>
              <a:rPr lang="en-US" dirty="0" err="1" smtClean="0"/>
              <a:t>Anshu’s</a:t>
            </a:r>
            <a:r>
              <a:rPr lang="en-US" dirty="0" smtClean="0"/>
              <a:t> talk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1764" y="2071341"/>
            <a:ext cx="1775203" cy="8012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74191" y="2071341"/>
            <a:ext cx="2762771" cy="8012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3"/>
            <a:endCxn id="12" idx="1"/>
          </p:cNvCxnSpPr>
          <p:nvPr/>
        </p:nvCxnSpPr>
        <p:spPr>
          <a:xfrm>
            <a:off x="2756967" y="2471974"/>
            <a:ext cx="221722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130"/>
          <p:cNvSpPr txBox="1"/>
          <p:nvPr/>
        </p:nvSpPr>
        <p:spPr>
          <a:xfrm>
            <a:off x="2534181" y="1458808"/>
            <a:ext cx="270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Global-view Data</a:t>
            </a:r>
          </a:p>
          <a:p>
            <a:pPr algn="ctr"/>
            <a:r>
              <a:rPr kumimoji="1" lang="en-US" altLang="ja-JP" dirty="0" smtClean="0"/>
              <a:t>Data-oriented Resilience</a:t>
            </a:r>
            <a:endParaRPr kumimoji="1" lang="ja-JP" altLang="en-US" dirty="0"/>
          </a:p>
        </p:txBody>
      </p:sp>
      <p:sp>
        <p:nvSpPr>
          <p:cNvPr id="10" name="Wave 9"/>
          <p:cNvSpPr/>
          <p:nvPr/>
        </p:nvSpPr>
        <p:spPr>
          <a:xfrm rot="16200000">
            <a:off x="3516180" y="2418980"/>
            <a:ext cx="582260" cy="132380"/>
          </a:xfrm>
          <a:prstGeom prst="wav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Wave 28"/>
          <p:cNvSpPr/>
          <p:nvPr/>
        </p:nvSpPr>
        <p:spPr>
          <a:xfrm rot="16200000">
            <a:off x="3566980" y="2418980"/>
            <a:ext cx="582260" cy="132380"/>
          </a:xfrm>
          <a:prstGeom prst="wav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69713" y="5143702"/>
            <a:ext cx="2470351" cy="1369816"/>
            <a:chOff x="6035008" y="5399859"/>
            <a:chExt cx="2470351" cy="1369816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6638374" y="6313763"/>
              <a:ext cx="1544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811549" y="5699963"/>
              <a:ext cx="0" cy="70038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6854844" y="5584525"/>
              <a:ext cx="966893" cy="721515"/>
            </a:xfrm>
            <a:custGeom>
              <a:avLst/>
              <a:gdLst>
                <a:gd name="connsiteX0" fmla="*/ 0 w 966893"/>
                <a:gd name="connsiteY0" fmla="*/ 721515 h 721515"/>
                <a:gd name="connsiteX1" fmla="*/ 505093 w 966893"/>
                <a:gd name="connsiteY1" fmla="*/ 577212 h 721515"/>
                <a:gd name="connsiteX2" fmla="*/ 505093 w 966893"/>
                <a:gd name="connsiteY2" fmla="*/ 577212 h 721515"/>
                <a:gd name="connsiteX3" fmla="*/ 707131 w 966893"/>
                <a:gd name="connsiteY3" fmla="*/ 375187 h 721515"/>
                <a:gd name="connsiteX4" fmla="*/ 966893 w 966893"/>
                <a:gd name="connsiteY4" fmla="*/ 0 h 72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893" h="721515">
                  <a:moveTo>
                    <a:pt x="0" y="721515"/>
                  </a:moveTo>
                  <a:lnTo>
                    <a:pt x="505093" y="577212"/>
                  </a:lnTo>
                  <a:lnTo>
                    <a:pt x="505093" y="577212"/>
                  </a:lnTo>
                  <a:cubicBezTo>
                    <a:pt x="538766" y="543541"/>
                    <a:pt x="630164" y="471389"/>
                    <a:pt x="707131" y="375187"/>
                  </a:cubicBezTo>
                  <a:cubicBezTo>
                    <a:pt x="784098" y="278985"/>
                    <a:pt x="875495" y="139492"/>
                    <a:pt x="966893" y="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36962" y="6400343"/>
              <a:ext cx="768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Effort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35008" y="5399859"/>
              <a:ext cx="1206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Resilience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870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Data-oriented Resilience based on Multi-versions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28627"/>
            <a:ext cx="8229600" cy="1911504"/>
          </a:xfrm>
        </p:spPr>
        <p:txBody>
          <a:bodyPr>
            <a:noAutofit/>
          </a:bodyPr>
          <a:lstStyle/>
          <a:p>
            <a:r>
              <a:rPr lang="en-US" sz="2000" dirty="0" smtClean="0"/>
              <a:t>Global-view data – flexible recovery from data, node, other errors</a:t>
            </a:r>
          </a:p>
          <a:p>
            <a:r>
              <a:rPr lang="en-US" sz="2000" dirty="0" smtClean="0"/>
              <a:t>Versioning/</a:t>
            </a:r>
            <a:r>
              <a:rPr lang="en-US" sz="2000" dirty="0"/>
              <a:t>R</a:t>
            </a:r>
            <a:r>
              <a:rPr lang="en-US" sz="2000" dirty="0" smtClean="0"/>
              <a:t>edundancy customized as needed (per structure) </a:t>
            </a:r>
            <a:endParaRPr lang="en-US" sz="2000" dirty="0"/>
          </a:p>
          <a:p>
            <a:r>
              <a:rPr lang="en-US" sz="2000" dirty="0" smtClean="0"/>
              <a:t>Error checking &amp; recovery framed in high-level semantics (portable)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1950846" y="1482452"/>
            <a:ext cx="1832453" cy="5847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Phases create new</a:t>
            </a:r>
          </a:p>
          <a:p>
            <a:r>
              <a:rPr lang="en-US" sz="1600" dirty="0" smtClean="0"/>
              <a:t>logical versions</a:t>
            </a:r>
          </a:p>
        </p:txBody>
      </p:sp>
      <p:sp>
        <p:nvSpPr>
          <p:cNvPr id="119" name="Right Arrow 118"/>
          <p:cNvSpPr/>
          <p:nvPr/>
        </p:nvSpPr>
        <p:spPr>
          <a:xfrm>
            <a:off x="2599604" y="2494753"/>
            <a:ext cx="843757" cy="290592"/>
          </a:xfrm>
          <a:prstGeom prst="rightArrow">
            <a:avLst/>
          </a:prstGeom>
          <a:ln w="190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1" name="Right Arrow 120"/>
          <p:cNvSpPr/>
          <p:nvPr/>
        </p:nvSpPr>
        <p:spPr>
          <a:xfrm>
            <a:off x="5479373" y="2496359"/>
            <a:ext cx="843757" cy="287380"/>
          </a:xfrm>
          <a:prstGeom prst="rightArrow">
            <a:avLst/>
          </a:prstGeom>
          <a:ln w="190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12" name="Group 11"/>
          <p:cNvGrpSpPr/>
          <p:nvPr/>
        </p:nvGrpSpPr>
        <p:grpSpPr>
          <a:xfrm>
            <a:off x="6504173" y="2293236"/>
            <a:ext cx="1471496" cy="1183336"/>
            <a:chOff x="6814049" y="2665666"/>
            <a:chExt cx="1685107" cy="1574812"/>
          </a:xfrm>
        </p:grpSpPr>
        <p:grpSp>
          <p:nvGrpSpPr>
            <p:cNvPr id="13" name="Group 12"/>
            <p:cNvGrpSpPr/>
            <p:nvPr/>
          </p:nvGrpSpPr>
          <p:grpSpPr>
            <a:xfrm>
              <a:off x="6922087" y="2665666"/>
              <a:ext cx="1570518" cy="1013675"/>
              <a:chOff x="6922087" y="2665666"/>
              <a:chExt cx="1570518" cy="1013675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979128" y="2665666"/>
                <a:ext cx="1513459" cy="346583"/>
                <a:chOff x="6908053" y="1164857"/>
                <a:chExt cx="2332700" cy="514967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9" name="Cloud 48"/>
                <p:cNvSpPr/>
                <p:nvPr/>
              </p:nvSpPr>
              <p:spPr>
                <a:xfrm rot="16200000">
                  <a:off x="7642117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0" name="Cloud 49"/>
                <p:cNvSpPr/>
                <p:nvPr/>
              </p:nvSpPr>
              <p:spPr>
                <a:xfrm rot="16200000">
                  <a:off x="8884696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1" name="Cloud 50"/>
                <p:cNvSpPr/>
                <p:nvPr/>
              </p:nvSpPr>
              <p:spPr>
                <a:xfrm rot="16200000">
                  <a:off x="7352087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2" name="Cloud 51"/>
                <p:cNvSpPr/>
                <p:nvPr/>
              </p:nvSpPr>
              <p:spPr>
                <a:xfrm rot="16200000">
                  <a:off x="8594665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Cloud 52"/>
                <p:cNvSpPr/>
                <p:nvPr/>
              </p:nvSpPr>
              <p:spPr>
                <a:xfrm rot="16200000">
                  <a:off x="7062057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Cloud 53"/>
                <p:cNvSpPr/>
                <p:nvPr/>
              </p:nvSpPr>
              <p:spPr>
                <a:xfrm rot="16200000">
                  <a:off x="8304635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Cloud 54"/>
                <p:cNvSpPr/>
                <p:nvPr/>
              </p:nvSpPr>
              <p:spPr>
                <a:xfrm rot="16200000">
                  <a:off x="6772026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Cloud 55"/>
                <p:cNvSpPr/>
                <p:nvPr/>
              </p:nvSpPr>
              <p:spPr>
                <a:xfrm rot="16200000">
                  <a:off x="8014605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37" name="Straight Arrow Connector 36"/>
              <p:cNvCxnSpPr/>
              <p:nvPr/>
            </p:nvCxnSpPr>
            <p:spPr>
              <a:xfrm rot="16200000" flipH="1" flipV="1">
                <a:off x="7722270" y="3192089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6200000" flipH="1" flipV="1">
                <a:off x="7904417" y="3186956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rot="16200000" flipH="1">
                <a:off x="8147336" y="3205697"/>
                <a:ext cx="533647" cy="1568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16200000" flipH="1" flipV="1">
                <a:off x="7506668" y="3168556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rot="16200000" flipH="1" flipV="1">
                <a:off x="7126478" y="3163423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rot="16200000" flipH="1" flipV="1">
                <a:off x="7308625" y="3158289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6200000" flipH="1" flipV="1">
                <a:off x="6746289" y="3158289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rot="16200000" flipH="1" flipV="1">
                <a:off x="6928436" y="3153156"/>
                <a:ext cx="534674" cy="183078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rot="16200000" flipH="1">
                <a:off x="7931733" y="3200564"/>
                <a:ext cx="533647" cy="1568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rot="16200000" flipH="1">
                <a:off x="7318380" y="3195430"/>
                <a:ext cx="533647" cy="1568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16200000" flipH="1">
                <a:off x="6883328" y="3190296"/>
                <a:ext cx="533647" cy="156890"/>
              </a:xfrm>
              <a:prstGeom prst="straightConnector1">
                <a:avLst/>
              </a:prstGeom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969976" y="3670344"/>
                <a:ext cx="1513955" cy="899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814049" y="3827684"/>
              <a:ext cx="1685107" cy="412794"/>
              <a:chOff x="6814049" y="3827684"/>
              <a:chExt cx="1685107" cy="41279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6814049" y="3827684"/>
                <a:ext cx="1597736" cy="334494"/>
                <a:chOff x="476797" y="3061528"/>
                <a:chExt cx="2462597" cy="497005"/>
              </a:xfrm>
              <a:solidFill>
                <a:schemeClr val="tx2">
                  <a:lumMod val="60000"/>
                  <a:lumOff val="40000"/>
                  <a:alpha val="50000"/>
                </a:schemeClr>
              </a:solidFill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47679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42565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139869" y="3061528"/>
                  <a:ext cx="357288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283227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1968709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2134477" y="3061528"/>
                  <a:ext cx="532032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6848801" y="3862436"/>
                <a:ext cx="1597736" cy="334494"/>
                <a:chOff x="476797" y="3061528"/>
                <a:chExt cx="2462597" cy="497005"/>
              </a:xfrm>
              <a:solidFill>
                <a:schemeClr val="accent2">
                  <a:lumMod val="75000"/>
                  <a:alpha val="50000"/>
                </a:schemeClr>
              </a:solidFill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7679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42565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1139869" y="3061528"/>
                  <a:ext cx="357288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283227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968709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134477" y="3061528"/>
                  <a:ext cx="532032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901420" y="3905984"/>
                <a:ext cx="1597736" cy="334494"/>
                <a:chOff x="476797" y="3061528"/>
                <a:chExt cx="2462597" cy="497005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47679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42565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139869" y="3061528"/>
                  <a:ext cx="357288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2832277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968709" y="3061528"/>
                  <a:ext cx="107117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2134477" y="3061528"/>
                  <a:ext cx="532032" cy="497005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</p:grpSp>
      <p:grpSp>
        <p:nvGrpSpPr>
          <p:cNvPr id="4" name="Group 3"/>
          <p:cNvGrpSpPr/>
          <p:nvPr/>
        </p:nvGrpSpPr>
        <p:grpSpPr>
          <a:xfrm>
            <a:off x="2435098" y="3258162"/>
            <a:ext cx="6380558" cy="1186684"/>
            <a:chOff x="2435098" y="3258162"/>
            <a:chExt cx="6380558" cy="1186684"/>
          </a:xfrm>
        </p:grpSpPr>
        <p:grpSp>
          <p:nvGrpSpPr>
            <p:cNvPr id="8" name="Group 7"/>
            <p:cNvGrpSpPr/>
            <p:nvPr/>
          </p:nvGrpSpPr>
          <p:grpSpPr>
            <a:xfrm>
              <a:off x="2435098" y="3258162"/>
              <a:ext cx="3909405" cy="906260"/>
              <a:chOff x="2154283" y="4414940"/>
              <a:chExt cx="4476918" cy="1206073"/>
            </a:xfrm>
          </p:grpSpPr>
          <p:sp>
            <p:nvSpPr>
              <p:cNvPr id="122" name="Bent Arrow 121"/>
              <p:cNvSpPr/>
              <p:nvPr/>
            </p:nvSpPr>
            <p:spPr>
              <a:xfrm rot="13142329">
                <a:off x="5891877" y="4414940"/>
                <a:ext cx="739324" cy="637194"/>
              </a:xfrm>
              <a:prstGeom prst="ben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Bent Arrow 122"/>
              <p:cNvSpPr/>
              <p:nvPr/>
            </p:nvSpPr>
            <p:spPr>
              <a:xfrm rot="13509263">
                <a:off x="2168921" y="4402048"/>
                <a:ext cx="739324" cy="768599"/>
              </a:xfrm>
              <a:prstGeom prst="ben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3538066" y="4842779"/>
                <a:ext cx="2055897" cy="77823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Checking, </a:t>
                </a:r>
                <a:endParaRPr lang="en-US" sz="1600" dirty="0"/>
              </a:p>
              <a:p>
                <a:r>
                  <a:rPr lang="en-US" sz="1600" dirty="0"/>
                  <a:t>E</a:t>
                </a:r>
                <a:r>
                  <a:rPr lang="en-US" sz="1600" dirty="0" smtClean="0"/>
                  <a:t>fficient coverage</a:t>
                </a:r>
                <a:endParaRPr lang="en-US" sz="1600" dirty="0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 rot="5400000">
              <a:off x="6734748" y="3643018"/>
              <a:ext cx="532089" cy="304775"/>
              <a:chOff x="6932018" y="3884209"/>
              <a:chExt cx="841211" cy="433875"/>
            </a:xfrm>
          </p:grpSpPr>
          <p:sp>
            <p:nvSpPr>
              <p:cNvPr id="125" name="Curved Right Arrow 124"/>
              <p:cNvSpPr/>
              <p:nvPr/>
            </p:nvSpPr>
            <p:spPr>
              <a:xfrm rot="21409846">
                <a:off x="6932018" y="3926892"/>
                <a:ext cx="418448" cy="391192"/>
              </a:xfrm>
              <a:prstGeom prst="curved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6" name="Curved Left Arrow 125"/>
              <p:cNvSpPr/>
              <p:nvPr/>
            </p:nvSpPr>
            <p:spPr>
              <a:xfrm rot="190154" flipV="1">
                <a:off x="7474693" y="3884209"/>
                <a:ext cx="298536" cy="391192"/>
              </a:xfrm>
              <a:prstGeom prst="curvedLef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TextBox 128"/>
            <p:cNvSpPr txBox="1"/>
            <p:nvPr/>
          </p:nvSpPr>
          <p:spPr>
            <a:xfrm>
              <a:off x="7263328" y="3860070"/>
              <a:ext cx="1552328" cy="58477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App-semantics</a:t>
              </a:r>
            </a:p>
            <a:p>
              <a:r>
                <a:rPr lang="en-US" sz="1600" dirty="0"/>
                <a:t>b</a:t>
              </a:r>
              <a:r>
                <a:rPr lang="en-US" sz="1600" dirty="0" smtClean="0"/>
                <a:t>ased recovery</a:t>
              </a: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724891" y="2293236"/>
            <a:ext cx="1425547" cy="1145155"/>
            <a:chOff x="3733358" y="1903754"/>
            <a:chExt cx="1425547" cy="1145155"/>
          </a:xfrm>
        </p:grpSpPr>
        <p:grpSp>
          <p:nvGrpSpPr>
            <p:cNvPr id="130" name="Group 129"/>
            <p:cNvGrpSpPr/>
            <p:nvPr/>
          </p:nvGrpSpPr>
          <p:grpSpPr>
            <a:xfrm>
              <a:off x="3761553" y="1903754"/>
              <a:ext cx="1371433" cy="665226"/>
              <a:chOff x="3673294" y="2665666"/>
              <a:chExt cx="1570518" cy="885299"/>
            </a:xfrm>
            <a:solidFill>
              <a:srgbClr val="57019B"/>
            </a:solidFill>
          </p:grpSpPr>
          <p:grpSp>
            <p:nvGrpSpPr>
              <p:cNvPr id="145" name="Group 144"/>
              <p:cNvGrpSpPr/>
              <p:nvPr/>
            </p:nvGrpSpPr>
            <p:grpSpPr>
              <a:xfrm>
                <a:off x="3730335" y="2665666"/>
                <a:ext cx="1513459" cy="346583"/>
                <a:chOff x="6908053" y="1164857"/>
                <a:chExt cx="2332700" cy="514967"/>
              </a:xfrm>
              <a:grpFill/>
            </p:grpSpPr>
            <p:sp>
              <p:nvSpPr>
                <p:cNvPr id="157" name="Cloud 156"/>
                <p:cNvSpPr/>
                <p:nvPr/>
              </p:nvSpPr>
              <p:spPr>
                <a:xfrm rot="16200000">
                  <a:off x="7642117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58" name="Cloud 157"/>
                <p:cNvSpPr/>
                <p:nvPr/>
              </p:nvSpPr>
              <p:spPr>
                <a:xfrm rot="16200000">
                  <a:off x="8884696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59" name="Cloud 158"/>
                <p:cNvSpPr/>
                <p:nvPr/>
              </p:nvSpPr>
              <p:spPr>
                <a:xfrm rot="16200000">
                  <a:off x="7352087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60" name="Cloud 159"/>
                <p:cNvSpPr/>
                <p:nvPr/>
              </p:nvSpPr>
              <p:spPr>
                <a:xfrm rot="16200000">
                  <a:off x="8594665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61" name="Cloud 160"/>
                <p:cNvSpPr/>
                <p:nvPr/>
              </p:nvSpPr>
              <p:spPr>
                <a:xfrm rot="16200000">
                  <a:off x="7062057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62" name="Cloud 161"/>
                <p:cNvSpPr/>
                <p:nvPr/>
              </p:nvSpPr>
              <p:spPr>
                <a:xfrm rot="16200000">
                  <a:off x="8304635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63" name="Cloud 162"/>
                <p:cNvSpPr/>
                <p:nvPr/>
              </p:nvSpPr>
              <p:spPr>
                <a:xfrm rot="16200000">
                  <a:off x="6772026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64" name="Cloud 163"/>
                <p:cNvSpPr/>
                <p:nvPr/>
              </p:nvSpPr>
              <p:spPr>
                <a:xfrm rot="16200000">
                  <a:off x="8014605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146" name="Straight Arrow Connector 145"/>
              <p:cNvCxnSpPr/>
              <p:nvPr/>
            </p:nvCxnSpPr>
            <p:spPr>
              <a:xfrm rot="16200000" flipH="1" flipV="1">
                <a:off x="4473477" y="31920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rot="16200000" flipH="1" flipV="1">
                <a:off x="4655624" y="31869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rot="16200000" flipH="1">
                <a:off x="4898543" y="3205697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rot="16200000" flipH="1" flipV="1">
                <a:off x="4257875" y="31685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rot="16200000" flipH="1" flipV="1">
                <a:off x="3877685" y="3163423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rot="16200000" flipH="1" flipV="1">
                <a:off x="4059832" y="31582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rot="16200000" flipH="1" flipV="1">
                <a:off x="3497496" y="31582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rot="16200000" flipH="1" flipV="1">
                <a:off x="3679643" y="31531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rot="16200000" flipH="1">
                <a:off x="4682940" y="3200564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rot="16200000" flipH="1">
                <a:off x="4069587" y="3195430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rot="16200000" flipH="1">
                <a:off x="3634535" y="3190296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/>
            <p:cNvGrpSpPr/>
            <p:nvPr/>
          </p:nvGrpSpPr>
          <p:grpSpPr>
            <a:xfrm>
              <a:off x="3733358" y="2771452"/>
              <a:ext cx="1395200" cy="251343"/>
              <a:chOff x="476797" y="3061528"/>
              <a:chExt cx="2462597" cy="497005"/>
            </a:xfrm>
            <a:solidFill>
              <a:schemeClr val="tx2">
                <a:lumMod val="60000"/>
                <a:lumOff val="40000"/>
                <a:alpha val="25000"/>
              </a:schemeClr>
            </a:solidFill>
          </p:grpSpPr>
          <p:sp>
            <p:nvSpPr>
              <p:cNvPr id="139" name="Rectangle 138"/>
              <p:cNvSpPr/>
              <p:nvPr/>
            </p:nvSpPr>
            <p:spPr>
              <a:xfrm>
                <a:off x="476797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42565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139869" y="3061528"/>
                <a:ext cx="357288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2832277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1968709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2134477" y="3061528"/>
                <a:ext cx="532032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cxnSp>
          <p:nvCxnSpPr>
            <p:cNvPr id="132" name="Straight Connector 131"/>
            <p:cNvCxnSpPr/>
            <p:nvPr/>
          </p:nvCxnSpPr>
          <p:spPr>
            <a:xfrm>
              <a:off x="3803371" y="2658683"/>
              <a:ext cx="1322040" cy="676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3763705" y="2797566"/>
              <a:ext cx="60688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857622" y="2797566"/>
              <a:ext cx="60688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39373" y="2797566"/>
              <a:ext cx="202424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098217" y="2797566"/>
              <a:ext cx="60688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608957" y="2797566"/>
              <a:ext cx="60688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702874" y="2797566"/>
              <a:ext cx="301426" cy="251343"/>
            </a:xfrm>
            <a:prstGeom prst="rect">
              <a:avLst/>
            </a:prstGeom>
            <a:solidFill>
              <a:srgbClr val="57019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19441" y="2293236"/>
            <a:ext cx="1397352" cy="1132455"/>
            <a:chOff x="927908" y="1916454"/>
            <a:chExt cx="1397352" cy="1132455"/>
          </a:xfrm>
        </p:grpSpPr>
        <p:cxnSp>
          <p:nvCxnSpPr>
            <p:cNvPr id="166" name="Straight Connector 165"/>
            <p:cNvCxnSpPr/>
            <p:nvPr/>
          </p:nvCxnSpPr>
          <p:spPr>
            <a:xfrm>
              <a:off x="967636" y="2678640"/>
              <a:ext cx="1324079" cy="645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7" name="Group 166"/>
            <p:cNvGrpSpPr/>
            <p:nvPr/>
          </p:nvGrpSpPr>
          <p:grpSpPr>
            <a:xfrm>
              <a:off x="927908" y="2808775"/>
              <a:ext cx="1397352" cy="240134"/>
              <a:chOff x="476797" y="3061528"/>
              <a:chExt cx="2462597" cy="497005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89" name="Rectangle 188"/>
              <p:cNvSpPr/>
              <p:nvPr/>
            </p:nvSpPr>
            <p:spPr>
              <a:xfrm>
                <a:off x="476797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42565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1139869" y="3061528"/>
                <a:ext cx="357288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2832277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1968709" y="3061528"/>
                <a:ext cx="107117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2134477" y="3061528"/>
                <a:ext cx="532032" cy="497005"/>
              </a:xfrm>
              <a:prstGeom prst="rect">
                <a:avLst/>
              </a:prstGeom>
              <a:grp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68" name="Group 167"/>
            <p:cNvGrpSpPr/>
            <p:nvPr/>
          </p:nvGrpSpPr>
          <p:grpSpPr>
            <a:xfrm>
              <a:off x="929453" y="1916454"/>
              <a:ext cx="1371433" cy="665226"/>
              <a:chOff x="3673294" y="2665666"/>
              <a:chExt cx="1570518" cy="885299"/>
            </a:xfrm>
            <a:solidFill>
              <a:schemeClr val="tx2">
                <a:lumMod val="60000"/>
                <a:lumOff val="40000"/>
              </a:schemeClr>
            </a:solidFill>
          </p:grpSpPr>
          <p:grpSp>
            <p:nvGrpSpPr>
              <p:cNvPr id="169" name="Group 168"/>
              <p:cNvGrpSpPr/>
              <p:nvPr/>
            </p:nvGrpSpPr>
            <p:grpSpPr>
              <a:xfrm>
                <a:off x="3730335" y="2665666"/>
                <a:ext cx="1513459" cy="346583"/>
                <a:chOff x="6908053" y="1164857"/>
                <a:chExt cx="2332700" cy="514967"/>
              </a:xfrm>
              <a:grpFill/>
            </p:grpSpPr>
            <p:sp>
              <p:nvSpPr>
                <p:cNvPr id="181" name="Cloud 180"/>
                <p:cNvSpPr/>
                <p:nvPr/>
              </p:nvSpPr>
              <p:spPr>
                <a:xfrm rot="16200000">
                  <a:off x="7642117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2" name="Cloud 181"/>
                <p:cNvSpPr/>
                <p:nvPr/>
              </p:nvSpPr>
              <p:spPr>
                <a:xfrm rot="16200000">
                  <a:off x="8884696" y="1323767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3" name="Cloud 182"/>
                <p:cNvSpPr/>
                <p:nvPr/>
              </p:nvSpPr>
              <p:spPr>
                <a:xfrm rot="16200000">
                  <a:off x="7352087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4" name="Cloud 183"/>
                <p:cNvSpPr/>
                <p:nvPr/>
              </p:nvSpPr>
              <p:spPr>
                <a:xfrm rot="16200000">
                  <a:off x="8594665" y="1316140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5" name="Cloud 184"/>
                <p:cNvSpPr/>
                <p:nvPr/>
              </p:nvSpPr>
              <p:spPr>
                <a:xfrm rot="16200000">
                  <a:off x="7062057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6" name="Cloud 185"/>
                <p:cNvSpPr/>
                <p:nvPr/>
              </p:nvSpPr>
              <p:spPr>
                <a:xfrm rot="16200000">
                  <a:off x="8304635" y="1308512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7" name="Cloud 186"/>
                <p:cNvSpPr/>
                <p:nvPr/>
              </p:nvSpPr>
              <p:spPr>
                <a:xfrm rot="16200000">
                  <a:off x="6772026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88" name="Cloud 187"/>
                <p:cNvSpPr/>
                <p:nvPr/>
              </p:nvSpPr>
              <p:spPr>
                <a:xfrm rot="16200000">
                  <a:off x="8014605" y="1300884"/>
                  <a:ext cx="492084" cy="220030"/>
                </a:xfrm>
                <a:prstGeom prst="cloud">
                  <a:avLst/>
                </a:prstGeom>
                <a:grpFill/>
                <a:ln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cxnSp>
            <p:nvCxnSpPr>
              <p:cNvPr id="170" name="Straight Arrow Connector 169"/>
              <p:cNvCxnSpPr/>
              <p:nvPr/>
            </p:nvCxnSpPr>
            <p:spPr>
              <a:xfrm rot="16200000" flipH="1" flipV="1">
                <a:off x="4473477" y="31920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rot="16200000" flipH="1" flipV="1">
                <a:off x="4655624" y="31869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rot="16200000" flipH="1">
                <a:off x="4898543" y="3205697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3" name="Straight Arrow Connector 172"/>
              <p:cNvCxnSpPr/>
              <p:nvPr/>
            </p:nvCxnSpPr>
            <p:spPr>
              <a:xfrm rot="16200000" flipH="1" flipV="1">
                <a:off x="4257875" y="31685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Straight Arrow Connector 173"/>
              <p:cNvCxnSpPr/>
              <p:nvPr/>
            </p:nvCxnSpPr>
            <p:spPr>
              <a:xfrm rot="16200000" flipH="1" flipV="1">
                <a:off x="3877685" y="3163423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5" name="Straight Arrow Connector 174"/>
              <p:cNvCxnSpPr/>
              <p:nvPr/>
            </p:nvCxnSpPr>
            <p:spPr>
              <a:xfrm rot="16200000" flipH="1" flipV="1">
                <a:off x="4059832" y="31582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 rot="16200000" flipH="1" flipV="1">
                <a:off x="3497496" y="3158289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 rot="16200000" flipH="1" flipV="1">
                <a:off x="3679643" y="3153156"/>
                <a:ext cx="534674" cy="183078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Arrow Connector 177"/>
              <p:cNvCxnSpPr/>
              <p:nvPr/>
            </p:nvCxnSpPr>
            <p:spPr>
              <a:xfrm rot="16200000" flipH="1">
                <a:off x="4682940" y="3200564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Arrow Connector 178"/>
              <p:cNvCxnSpPr/>
              <p:nvPr/>
            </p:nvCxnSpPr>
            <p:spPr>
              <a:xfrm rot="16200000" flipH="1">
                <a:off x="4069587" y="3195430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Arrow Connector 179"/>
              <p:cNvCxnSpPr/>
              <p:nvPr/>
            </p:nvCxnSpPr>
            <p:spPr>
              <a:xfrm rot="16200000" flipH="1">
                <a:off x="3634535" y="3190296"/>
                <a:ext cx="533647" cy="156890"/>
              </a:xfrm>
              <a:prstGeom prst="straightConnector1">
                <a:avLst/>
              </a:prstGeom>
              <a:grpFill/>
              <a:ln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3488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651500" y="2120900"/>
            <a:ext cx="2921647" cy="330200"/>
            <a:chOff x="5918200" y="2336800"/>
            <a:chExt cx="2921647" cy="33020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8" name="Parallelogram 27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Parallelogram 29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Parallelogram 32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562600" y="2197100"/>
            <a:ext cx="2921647" cy="330200"/>
            <a:chOff x="5918200" y="2336800"/>
            <a:chExt cx="2921647" cy="3302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1" name="Parallelogram 20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Parallelogram 23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Parallelogram 24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73700" y="2260600"/>
            <a:ext cx="2921647" cy="330200"/>
            <a:chOff x="5918200" y="2336800"/>
            <a:chExt cx="2921647" cy="3302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4" name="Parallelogram 13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arallelogram 14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GVR Concepts and API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75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Global view structures</a:t>
            </a:r>
          </a:p>
          <a:p>
            <a:pPr lvl="1"/>
            <a:r>
              <a:rPr lang="en-US" dirty="0" smtClean="0"/>
              <a:t>New, federation interfaces</a:t>
            </a:r>
          </a:p>
          <a:p>
            <a:pPr lvl="1"/>
            <a:r>
              <a:rPr lang="en-US" dirty="0" err="1" smtClean="0">
                <a:latin typeface="Courier"/>
                <a:cs typeface="Courier"/>
              </a:rPr>
              <a:t>GDS_alloc</a:t>
            </a:r>
            <a:r>
              <a:rPr lang="en-US" dirty="0" smtClean="0">
                <a:latin typeface="Courier"/>
                <a:cs typeface="Courier"/>
              </a:rPr>
              <a:t>(...), </a:t>
            </a:r>
            <a:r>
              <a:rPr lang="en-US" dirty="0" err="1" smtClean="0">
                <a:latin typeface="Courier"/>
                <a:cs typeface="Courier"/>
              </a:rPr>
              <a:t>GDS_create</a:t>
            </a:r>
            <a:r>
              <a:rPr lang="en-US" dirty="0" smtClean="0">
                <a:latin typeface="Courier"/>
                <a:cs typeface="Courier"/>
              </a:rPr>
              <a:t>(...)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Global view Data access</a:t>
            </a:r>
          </a:p>
          <a:p>
            <a:pPr lvl="1"/>
            <a:r>
              <a:rPr lang="en-US" dirty="0" smtClean="0"/>
              <a:t>Data: </a:t>
            </a:r>
            <a:r>
              <a:rPr lang="en-US" dirty="0" err="1" smtClean="0">
                <a:latin typeface="Courier"/>
                <a:cs typeface="Courier"/>
              </a:rPr>
              <a:t>GDS_put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GDS_get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pPr lvl="1"/>
            <a:r>
              <a:rPr lang="en-US" dirty="0" smtClean="0"/>
              <a:t>Consistency: </a:t>
            </a:r>
            <a:r>
              <a:rPr lang="en-US" dirty="0" err="1" smtClean="0">
                <a:latin typeface="Courier"/>
                <a:cs typeface="Courier"/>
              </a:rPr>
              <a:t>GDS_fence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GDS_wait</a:t>
            </a:r>
            <a:r>
              <a:rPr lang="en-US" dirty="0" smtClean="0">
                <a:latin typeface="Courier"/>
                <a:cs typeface="Courier"/>
              </a:rPr>
              <a:t>(),...</a:t>
            </a:r>
          </a:p>
          <a:p>
            <a:pPr lvl="1"/>
            <a:r>
              <a:rPr lang="en-US" dirty="0" smtClean="0"/>
              <a:t>Accumulate: </a:t>
            </a:r>
            <a:r>
              <a:rPr lang="en-US" dirty="0" err="1" smtClean="0">
                <a:latin typeface="Courier"/>
                <a:cs typeface="Courier"/>
              </a:rPr>
              <a:t>GDS_acc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GDS_get_acc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GDS_compare_and_swap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  <a:p>
            <a:r>
              <a:rPr lang="en-US" dirty="0" smtClean="0"/>
              <a:t>Versioning</a:t>
            </a:r>
          </a:p>
          <a:p>
            <a:pPr lvl="1"/>
            <a:r>
              <a:rPr lang="en-US" dirty="0" smtClean="0"/>
              <a:t>Create: </a:t>
            </a:r>
            <a:r>
              <a:rPr lang="en-US" dirty="0" err="1" smtClean="0">
                <a:latin typeface="Courier"/>
                <a:cs typeface="Courier"/>
              </a:rPr>
              <a:t>GDS_version_inc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smtClean="0"/>
              <a:t>Navigate: </a:t>
            </a:r>
            <a:r>
              <a:rPr lang="en-US" dirty="0" err="1" smtClean="0">
                <a:latin typeface="Courier"/>
                <a:cs typeface="Courier"/>
              </a:rPr>
              <a:t>GDS_get_version_number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GDS_move_to_newest</a:t>
            </a:r>
            <a:r>
              <a:rPr lang="en-US" dirty="0" smtClean="0">
                <a:latin typeface="Courier"/>
                <a:cs typeface="Courier"/>
              </a:rPr>
              <a:t>(), ...</a:t>
            </a: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r>
              <a:rPr lang="en-US" dirty="0" smtClean="0"/>
              <a:t>Error handling</a:t>
            </a:r>
          </a:p>
          <a:p>
            <a:pPr lvl="1"/>
            <a:r>
              <a:rPr lang="en-US" dirty="0" smtClean="0"/>
              <a:t>Application checking, signaling, correction: </a:t>
            </a:r>
            <a:r>
              <a:rPr lang="en-US" dirty="0" err="1" smtClean="0">
                <a:latin typeface="Courier"/>
                <a:cs typeface="Courier"/>
              </a:rPr>
              <a:t>GDS_raise_error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GDS_register_local_error_handler</a:t>
            </a:r>
            <a:r>
              <a:rPr lang="en-US" dirty="0" smtClean="0">
                <a:latin typeface="Courier"/>
                <a:cs typeface="Courier"/>
              </a:rPr>
              <a:t>()...</a:t>
            </a:r>
          </a:p>
          <a:p>
            <a:pPr lvl="1"/>
            <a:r>
              <a:rPr lang="en-US" dirty="0" smtClean="0"/>
              <a:t>System signaling, integrated recovery: </a:t>
            </a:r>
            <a:r>
              <a:rPr lang="en-US" dirty="0" err="1" smtClean="0">
                <a:latin typeface="Courier"/>
                <a:cs typeface="Courier"/>
              </a:rPr>
              <a:t>GDS_raise_error</a:t>
            </a:r>
            <a:r>
              <a:rPr lang="en-US" dirty="0" smtClean="0">
                <a:latin typeface="Courier"/>
                <a:cs typeface="Courier"/>
              </a:rPr>
              <a:t>(), </a:t>
            </a:r>
            <a:r>
              <a:rPr lang="en-US" dirty="0" err="1" smtClean="0">
                <a:latin typeface="Courier"/>
                <a:cs typeface="Courier"/>
              </a:rPr>
              <a:t>GDS_resume</a:t>
            </a:r>
            <a:r>
              <a:rPr lang="en-US" dirty="0" smtClean="0">
                <a:latin typeface="Courier"/>
                <a:cs typeface="Courier"/>
              </a:rPr>
              <a:t>()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384800" y="2324100"/>
            <a:ext cx="2921647" cy="330200"/>
            <a:chOff x="5918200" y="2336800"/>
            <a:chExt cx="2921647" cy="330200"/>
          </a:xfrm>
        </p:grpSpPr>
        <p:sp>
          <p:nvSpPr>
            <p:cNvPr id="6" name="Parallelogram 5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Parallelogram 9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arallelogram 10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454650" y="2667000"/>
            <a:ext cx="2447051" cy="463550"/>
            <a:chOff x="5384800" y="2781300"/>
            <a:chExt cx="2447051" cy="463550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5384800" y="2781300"/>
              <a:ext cx="445147" cy="425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V="1">
              <a:off x="6160147" y="2806700"/>
              <a:ext cx="445147" cy="425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7232326" y="2819400"/>
              <a:ext cx="445147" cy="4254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19750" y="2901950"/>
              <a:ext cx="401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Put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409804" y="2898973"/>
              <a:ext cx="4471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Get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0147" y="2940446"/>
              <a:ext cx="4017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Put</a:t>
              </a:r>
              <a:endParaRPr lang="en-US" sz="1100" dirty="0">
                <a:latin typeface="+mj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1300" y="4711700"/>
            <a:ext cx="2921647" cy="330200"/>
            <a:chOff x="5918200" y="2336800"/>
            <a:chExt cx="2921647" cy="330200"/>
          </a:xfrm>
        </p:grpSpPr>
        <p:sp>
          <p:nvSpPr>
            <p:cNvPr id="43" name="Parallelogram 42"/>
            <p:cNvSpPr/>
            <p:nvPr/>
          </p:nvSpPr>
          <p:spPr>
            <a:xfrm>
              <a:off x="59182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/>
            <p:cNvSpPr/>
            <p:nvPr/>
          </p:nvSpPr>
          <p:spPr>
            <a:xfrm>
              <a:off x="64135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69088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Parallelogram 45"/>
            <p:cNvSpPr/>
            <p:nvPr/>
          </p:nvSpPr>
          <p:spPr>
            <a:xfrm>
              <a:off x="74041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Parallelogram 46"/>
            <p:cNvSpPr/>
            <p:nvPr/>
          </p:nvSpPr>
          <p:spPr>
            <a:xfrm>
              <a:off x="78994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Parallelogram 47"/>
            <p:cNvSpPr/>
            <p:nvPr/>
          </p:nvSpPr>
          <p:spPr>
            <a:xfrm>
              <a:off x="8394700" y="2336800"/>
              <a:ext cx="445147" cy="330200"/>
            </a:xfrm>
            <a:prstGeom prst="parallelogram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543550" y="5105400"/>
            <a:ext cx="2670563" cy="463550"/>
            <a:chOff x="5543550" y="5105400"/>
            <a:chExt cx="2670563" cy="463550"/>
          </a:xfrm>
        </p:grpSpPr>
        <p:cxnSp>
          <p:nvCxnSpPr>
            <p:cNvPr id="50" name="Straight Arrow Connector 49"/>
            <p:cNvCxnSpPr/>
            <p:nvPr/>
          </p:nvCxnSpPr>
          <p:spPr>
            <a:xfrm flipV="1">
              <a:off x="5543550" y="5105400"/>
              <a:ext cx="445147" cy="42545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6318897" y="5118100"/>
              <a:ext cx="445147" cy="42545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7391076" y="5143500"/>
              <a:ext cx="445147" cy="42545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778500" y="5226050"/>
              <a:ext cx="63913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Check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68554" y="5223073"/>
              <a:ext cx="479618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Error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88897" y="5264546"/>
              <a:ext cx="6252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latin typeface="+mj-lt"/>
                </a:rPr>
                <a:t>Repair</a:t>
              </a:r>
              <a:endParaRPr lang="en-US" sz="1100" dirty="0">
                <a:latin typeface="+mj-lt"/>
              </a:endParaRPr>
            </a:p>
          </p:txBody>
        </p:sp>
      </p:grpSp>
      <p:sp>
        <p:nvSpPr>
          <p:cNvPr id="58" name="Rounded Rectangle 57"/>
          <p:cNvSpPr/>
          <p:nvPr/>
        </p:nvSpPr>
        <p:spPr>
          <a:xfrm>
            <a:off x="338668" y="5816452"/>
            <a:ext cx="8348132" cy="9639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Applications have portable control over coverage and overhead of resilience.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10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60"/>
            <a:ext cx="8229600" cy="749905"/>
          </a:xfrm>
        </p:spPr>
        <p:txBody>
          <a:bodyPr/>
          <a:lstStyle/>
          <a:p>
            <a:r>
              <a:rPr lang="en-US" sz="4800" dirty="0" smtClean="0"/>
              <a:t>GVR Flexible Recovery I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91428" y="1133911"/>
            <a:ext cx="4695371" cy="474133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Immediate errors: Rollback  </a:t>
            </a:r>
          </a:p>
          <a:p>
            <a:r>
              <a:rPr lang="en-US" dirty="0" smtClean="0"/>
              <a:t>Latent/Silent errors: multi-version</a:t>
            </a:r>
          </a:p>
          <a:p>
            <a:pPr lvl="1"/>
            <a:r>
              <a:rPr lang="en-US" dirty="0" smtClean="0"/>
              <a:t>Application recovery using multiple streams</a:t>
            </a:r>
          </a:p>
          <a:p>
            <a:r>
              <a:rPr lang="en-US" dirty="0" smtClean="0"/>
              <a:t>Immediate + Latent: novel forward error recovery</a:t>
            </a:r>
          </a:p>
          <a:p>
            <a:pPr lvl="1"/>
            <a:r>
              <a:rPr lang="en-US" dirty="0" smtClean="0"/>
              <a:t>System or application recovery using approximation, compensation, </a:t>
            </a:r>
            <a:r>
              <a:rPr lang="en-US" dirty="0" err="1" smtClean="0"/>
              <a:t>recomputation</a:t>
            </a:r>
            <a:r>
              <a:rPr lang="en-US" dirty="0" smtClean="0"/>
              <a:t>, or other techniques</a:t>
            </a:r>
          </a:p>
          <a:p>
            <a:r>
              <a:rPr lang="en-US" u="sng" dirty="0" smtClean="0">
                <a:solidFill>
                  <a:srgbClr val="595959"/>
                </a:solidFill>
              </a:rPr>
              <a:t>Tune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smtClean="0"/>
              <a:t>version frequency, data structure coverage, increased ABFT and forward error recovery </a:t>
            </a:r>
            <a:r>
              <a:rPr lang="en-US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rising error rates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4398" y="1752779"/>
            <a:ext cx="266100" cy="846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3" idx="3"/>
          </p:cNvCxnSpPr>
          <p:nvPr/>
        </p:nvCxnSpPr>
        <p:spPr>
          <a:xfrm>
            <a:off x="930498" y="2176109"/>
            <a:ext cx="8442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spect="1"/>
          </p:cNvSpPr>
          <p:nvPr/>
        </p:nvSpPr>
        <p:spPr>
          <a:xfrm>
            <a:off x="210465" y="405850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628955" y="405850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1047445" y="405850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1465935" y="405850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241915" y="4837467"/>
            <a:ext cx="840608" cy="323782"/>
            <a:chOff x="362865" y="3280199"/>
            <a:chExt cx="948257" cy="701523"/>
          </a:xfrm>
        </p:grpSpPr>
        <p:sp>
          <p:nvSpPr>
            <p:cNvPr id="16" name="Rectangle 15"/>
            <p:cNvSpPr/>
            <p:nvPr/>
          </p:nvSpPr>
          <p:spPr>
            <a:xfrm>
              <a:off x="36286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9984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733617" y="1994676"/>
            <a:ext cx="505267" cy="36933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27118" y="3847820"/>
            <a:ext cx="1582484" cy="92333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GVR: </a:t>
            </a:r>
          </a:p>
          <a:p>
            <a:r>
              <a:rPr lang="en-US" dirty="0" smtClean="0"/>
              <a:t>Multi-version</a:t>
            </a:r>
          </a:p>
          <a:p>
            <a:r>
              <a:rPr lang="en-US" dirty="0" smtClean="0"/>
              <a:t>Multi-stream</a:t>
            </a:r>
            <a:endParaRPr lang="en-US" dirty="0"/>
          </a:p>
        </p:txBody>
      </p:sp>
      <p:cxnSp>
        <p:nvCxnSpPr>
          <p:cNvPr id="24" name="Curved Connector 23"/>
          <p:cNvCxnSpPr>
            <a:stCxn id="21" idx="0"/>
            <a:endCxn id="3" idx="0"/>
          </p:cNvCxnSpPr>
          <p:nvPr/>
        </p:nvCxnSpPr>
        <p:spPr>
          <a:xfrm rot="16200000" flipV="1">
            <a:off x="1270902" y="1279326"/>
            <a:ext cx="241897" cy="1188803"/>
          </a:xfrm>
          <a:prstGeom prst="curvedConnector3">
            <a:avLst>
              <a:gd name="adj1" fmla="val 194503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22" idx="0"/>
            <a:endCxn id="13" idx="0"/>
          </p:cNvCxnSpPr>
          <p:nvPr/>
        </p:nvCxnSpPr>
        <p:spPr>
          <a:xfrm rot="16200000" flipH="1" flipV="1">
            <a:off x="1789177" y="2729326"/>
            <a:ext cx="210689" cy="2447676"/>
          </a:xfrm>
          <a:prstGeom prst="curvedConnector3">
            <a:avLst>
              <a:gd name="adj1" fmla="val -10850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04826" y="1438299"/>
            <a:ext cx="20035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Immediate: rollback</a:t>
            </a:r>
          </a:p>
          <a:p>
            <a:r>
              <a:rPr lang="en-US" sz="1600" dirty="0" smtClean="0"/>
              <a:t>   Latent: fail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1984283" y="3053140"/>
            <a:ext cx="20035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Immediate: rollback</a:t>
            </a:r>
          </a:p>
          <a:p>
            <a:r>
              <a:rPr lang="en-US" sz="1600" dirty="0" smtClean="0"/>
              <a:t>Latent: rollback</a:t>
            </a:r>
            <a:endParaRPr lang="en-US" sz="1600" dirty="0"/>
          </a:p>
        </p:txBody>
      </p:sp>
      <p:cxnSp>
        <p:nvCxnSpPr>
          <p:cNvPr id="33" name="Straight Arrow Connector 32"/>
          <p:cNvCxnSpPr>
            <a:stCxn id="13" idx="3"/>
          </p:cNvCxnSpPr>
          <p:nvPr/>
        </p:nvCxnSpPr>
        <p:spPr>
          <a:xfrm>
            <a:off x="712413" y="4321580"/>
            <a:ext cx="1174444" cy="658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1082523" y="5042323"/>
            <a:ext cx="828524" cy="24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52830" y="5117959"/>
            <a:ext cx="23378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Immediate + Latent: </a:t>
            </a:r>
          </a:p>
          <a:p>
            <a:r>
              <a:rPr lang="en-US" sz="1600" dirty="0" smtClean="0"/>
              <a:t>Forward Error recovery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138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22" grpId="0" animBg="1"/>
      <p:bldP spid="37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60"/>
            <a:ext cx="8229600" cy="749905"/>
          </a:xfrm>
        </p:spPr>
        <p:txBody>
          <a:bodyPr/>
          <a:lstStyle/>
          <a:p>
            <a:r>
              <a:rPr lang="en-US" sz="4800" dirty="0" smtClean="0"/>
              <a:t>GVR Flexible Recovery II</a:t>
            </a:r>
            <a:endParaRPr lang="en-US" sz="4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91428" y="1133911"/>
            <a:ext cx="4695371" cy="474133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595959"/>
                </a:solidFill>
              </a:rPr>
              <a:t>Complex errors, Rollback-diagnosis-forward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Flexible, Application-based recovery 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Walk multiple versions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Diagnose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Compute corrections/approximations, execute forward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Complex errors, Forward from multiple versions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Flexible, Application-based recovery</a:t>
            </a:r>
          </a:p>
          <a:p>
            <a:pPr lvl="1"/>
            <a:r>
              <a:rPr lang="en-US" u="sng" dirty="0" smtClean="0">
                <a:solidFill>
                  <a:srgbClr val="595959"/>
                </a:solidFill>
              </a:rPr>
              <a:t>Partial materialization </a:t>
            </a:r>
            <a:r>
              <a:rPr lang="en-US" dirty="0" smtClean="0">
                <a:solidFill>
                  <a:srgbClr val="595959"/>
                </a:solidFill>
              </a:rPr>
              <a:t>of multiple versions</a:t>
            </a:r>
          </a:p>
          <a:p>
            <a:pPr lvl="1"/>
            <a:r>
              <a:rPr lang="en-US" dirty="0" smtClean="0">
                <a:solidFill>
                  <a:srgbClr val="595959"/>
                </a:solidFill>
              </a:rPr>
              <a:t>Compute approximations, execute forward</a:t>
            </a:r>
          </a:p>
          <a:p>
            <a:r>
              <a:rPr lang="en-US" u="sng" dirty="0" smtClean="0">
                <a:solidFill>
                  <a:srgbClr val="595959"/>
                </a:solidFill>
              </a:rPr>
              <a:t>Tune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  <a:r>
              <a:rPr lang="en-US" dirty="0" smtClean="0"/>
              <a:t>version frequency, data structure coverage, increased ABFT and forward error recovery </a:t>
            </a:r>
            <a:r>
              <a:rPr lang="en-US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for rising error rates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68477" y="5875243"/>
            <a:ext cx="7791751" cy="8963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GVR  flexibility enables scalability across a wide range of error types and rates.</a:t>
            </a:r>
            <a:endParaRPr lang="en-US" sz="2400" dirty="0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362865" y="120946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781355" y="120946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1199845" y="120946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1618335" y="1209469"/>
            <a:ext cx="83458" cy="52614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94315" y="1988427"/>
            <a:ext cx="840608" cy="323782"/>
            <a:chOff x="362865" y="3280199"/>
            <a:chExt cx="948257" cy="701523"/>
          </a:xfrm>
        </p:grpSpPr>
        <p:sp>
          <p:nvSpPr>
            <p:cNvPr id="34" name="Rectangle 33"/>
            <p:cNvSpPr/>
            <p:nvPr/>
          </p:nvSpPr>
          <p:spPr>
            <a:xfrm>
              <a:off x="36286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9984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1485" y="869194"/>
            <a:ext cx="510020" cy="452063"/>
            <a:chOff x="766933" y="869194"/>
            <a:chExt cx="510020" cy="452063"/>
          </a:xfrm>
        </p:grpSpPr>
        <p:sp>
          <p:nvSpPr>
            <p:cNvPr id="41" name="Block Arc 40"/>
            <p:cNvSpPr/>
            <p:nvPr/>
          </p:nvSpPr>
          <p:spPr>
            <a:xfrm>
              <a:off x="858463" y="869194"/>
              <a:ext cx="418490" cy="452063"/>
            </a:xfrm>
            <a:prstGeom prst="blockArc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flipV="1">
              <a:off x="766933" y="1020280"/>
              <a:ext cx="266090" cy="206276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64660" y="862864"/>
            <a:ext cx="510020" cy="452063"/>
            <a:chOff x="766933" y="869194"/>
            <a:chExt cx="510020" cy="452063"/>
          </a:xfrm>
        </p:grpSpPr>
        <p:sp>
          <p:nvSpPr>
            <p:cNvPr id="43" name="Block Arc 42"/>
            <p:cNvSpPr/>
            <p:nvPr/>
          </p:nvSpPr>
          <p:spPr>
            <a:xfrm>
              <a:off x="858463" y="869194"/>
              <a:ext cx="418490" cy="452063"/>
            </a:xfrm>
            <a:prstGeom prst="blockArc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Isosceles Triangle 44"/>
            <p:cNvSpPr/>
            <p:nvPr/>
          </p:nvSpPr>
          <p:spPr>
            <a:xfrm flipV="1">
              <a:off x="766933" y="1020280"/>
              <a:ext cx="266090" cy="206276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62865" y="1360431"/>
            <a:ext cx="3516073" cy="789887"/>
            <a:chOff x="362865" y="1360431"/>
            <a:chExt cx="3516073" cy="789887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362865" y="1459841"/>
              <a:ext cx="1964253" cy="4160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822167" y="1459841"/>
              <a:ext cx="1592336" cy="2757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248756" y="1439081"/>
              <a:ext cx="1078362" cy="1626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1675345" y="1418321"/>
              <a:ext cx="651773" cy="415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6" idx="3"/>
            </p:cNvCxnSpPr>
            <p:nvPr/>
          </p:nvCxnSpPr>
          <p:spPr>
            <a:xfrm flipV="1">
              <a:off x="1234923" y="1875939"/>
              <a:ext cx="1092195" cy="274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482176" y="1360431"/>
              <a:ext cx="1396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Recovered</a:t>
              </a:r>
            </a:p>
            <a:p>
              <a:r>
                <a:rPr lang="en-US" dirty="0" smtClean="0"/>
                <a:t>Application</a:t>
              </a:r>
              <a:endParaRPr lang="en-US" dirty="0"/>
            </a:p>
          </p:txBody>
        </p:sp>
      </p:grpSp>
      <p:sp>
        <p:nvSpPr>
          <p:cNvPr id="60" name="Rectangle 59"/>
          <p:cNvSpPr>
            <a:spLocks noChangeAspect="1"/>
          </p:cNvSpPr>
          <p:nvPr/>
        </p:nvSpPr>
        <p:spPr>
          <a:xfrm>
            <a:off x="399816" y="3483078"/>
            <a:ext cx="111715" cy="7042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>
            <a:spLocks noChangeAspect="1"/>
          </p:cNvSpPr>
          <p:nvPr/>
        </p:nvSpPr>
        <p:spPr>
          <a:xfrm>
            <a:off x="818306" y="3483078"/>
            <a:ext cx="111715" cy="7042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>
            <a:spLocks noChangeAspect="1"/>
          </p:cNvSpPr>
          <p:nvPr/>
        </p:nvSpPr>
        <p:spPr>
          <a:xfrm>
            <a:off x="1236796" y="3483078"/>
            <a:ext cx="111715" cy="7042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>
            <a:spLocks noChangeAspect="1"/>
          </p:cNvSpPr>
          <p:nvPr/>
        </p:nvSpPr>
        <p:spPr>
          <a:xfrm>
            <a:off x="1655286" y="3483078"/>
            <a:ext cx="111715" cy="7042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431267" y="4391907"/>
            <a:ext cx="840608" cy="323782"/>
            <a:chOff x="362865" y="3280199"/>
            <a:chExt cx="948257" cy="701523"/>
          </a:xfrm>
        </p:grpSpPr>
        <p:sp>
          <p:nvSpPr>
            <p:cNvPr id="65" name="Rectangle 64"/>
            <p:cNvSpPr/>
            <p:nvPr/>
          </p:nvSpPr>
          <p:spPr>
            <a:xfrm>
              <a:off x="36286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99845" y="3280199"/>
              <a:ext cx="111277" cy="70152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317485" y="3689867"/>
            <a:ext cx="1499756" cy="1769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688437" y="3142804"/>
            <a:ext cx="510020" cy="452063"/>
            <a:chOff x="766933" y="869194"/>
            <a:chExt cx="510020" cy="452063"/>
          </a:xfrm>
        </p:grpSpPr>
        <p:sp>
          <p:nvSpPr>
            <p:cNvPr id="68" name="Block Arc 67"/>
            <p:cNvSpPr/>
            <p:nvPr/>
          </p:nvSpPr>
          <p:spPr>
            <a:xfrm>
              <a:off x="858463" y="869194"/>
              <a:ext cx="418490" cy="452063"/>
            </a:xfrm>
            <a:prstGeom prst="blockArc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flipV="1">
              <a:off x="766933" y="1020280"/>
              <a:ext cx="266090" cy="206276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201612" y="3136474"/>
            <a:ext cx="510020" cy="452063"/>
            <a:chOff x="766933" y="869194"/>
            <a:chExt cx="510020" cy="452063"/>
          </a:xfrm>
        </p:grpSpPr>
        <p:sp>
          <p:nvSpPr>
            <p:cNvPr id="71" name="Block Arc 70"/>
            <p:cNvSpPr/>
            <p:nvPr/>
          </p:nvSpPr>
          <p:spPr>
            <a:xfrm>
              <a:off x="858463" y="869194"/>
              <a:ext cx="418490" cy="452063"/>
            </a:xfrm>
            <a:prstGeom prst="blockArc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Isosceles Triangle 71"/>
            <p:cNvSpPr/>
            <p:nvPr/>
          </p:nvSpPr>
          <p:spPr>
            <a:xfrm flipV="1">
              <a:off x="766933" y="1020280"/>
              <a:ext cx="266090" cy="206276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>
            <a:off x="399817" y="3729908"/>
            <a:ext cx="1964253" cy="40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859119" y="3729908"/>
            <a:ext cx="1592336" cy="265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285708" y="3709888"/>
            <a:ext cx="1078362" cy="1568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712297" y="3689868"/>
            <a:ext cx="651773" cy="4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1296639" y="4317230"/>
            <a:ext cx="1092195" cy="264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19128" y="3634041"/>
            <a:ext cx="1396762" cy="623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Recovered</a:t>
            </a:r>
          </a:p>
          <a:p>
            <a:r>
              <a:rPr lang="en-US" dirty="0" smtClean="0"/>
              <a:t>Application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8028" y="3136474"/>
            <a:ext cx="510020" cy="452063"/>
            <a:chOff x="766933" y="869194"/>
            <a:chExt cx="510020" cy="452063"/>
          </a:xfrm>
        </p:grpSpPr>
        <p:sp>
          <p:nvSpPr>
            <p:cNvPr id="82" name="Block Arc 81"/>
            <p:cNvSpPr/>
            <p:nvPr/>
          </p:nvSpPr>
          <p:spPr>
            <a:xfrm>
              <a:off x="858463" y="869194"/>
              <a:ext cx="418490" cy="452063"/>
            </a:xfrm>
            <a:prstGeom prst="blockArc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Isosceles Triangle 82"/>
            <p:cNvSpPr/>
            <p:nvPr/>
          </p:nvSpPr>
          <p:spPr>
            <a:xfrm flipV="1">
              <a:off x="766933" y="1020280"/>
              <a:ext cx="266090" cy="206276"/>
            </a:xfrm>
            <a:prstGeom prst="triangl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80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0" grpId="0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9067"/>
          </a:xfrm>
        </p:spPr>
        <p:txBody>
          <a:bodyPr/>
          <a:lstStyle/>
          <a:p>
            <a:r>
              <a:rPr lang="en-US" altLang="ja-JP" dirty="0" smtClean="0"/>
              <a:t>GVR Basic APIs</a:t>
            </a:r>
            <a:endParaRPr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268760"/>
            <a:ext cx="5544616" cy="5355312"/>
          </a:xfrm>
          <a:prstGeom prst="rect">
            <a:avLst/>
          </a:prstGeom>
          <a:noFill/>
          <a:ln w="19050">
            <a:solidFill>
              <a:srgbClr val="6076B4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Add matrices C = A + B */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GDS_size_t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counts[] = {N, N};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GDS_size_t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lo[2], hi[2];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GDS_size_t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[1] = N;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GDS_size_t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min_chunk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[2] = {1, N};</a:t>
            </a: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GDS_alloc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(2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/*2-D*/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counts,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min_chunk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GDS_DATA_DBL, GDS_PRIORITY_HIGH,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 GDS_COMM_WORLD, MPI_INFO_NULL, &amp;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gds_A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Same for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gds_B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altLang="ja-JP" dirty="0" err="1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gds_C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*/</a:t>
            </a:r>
          </a:p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Initialize A and B */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lo[0] = me; lo[1] = 0;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hi[0] = me; hi[1] = N-1;</a:t>
            </a: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GDS_get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my_A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lo, hi,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gds_A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GDS_get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my_B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, lo, hi,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gds_B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GDS_wait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gds_A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GDS_wait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gds_B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for (j = 0; j &lt; N; j++)</a:t>
            </a:r>
          </a:p>
          <a:p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[j] =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my_A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[j] +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my_B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[j];</a:t>
            </a:r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GDS_put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my_C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lo, hi,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GDS_fence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6228184" y="3104964"/>
            <a:ext cx="2520280" cy="540060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Create 2-dimensional global arrays</a:t>
            </a:r>
            <a:endParaRPr kumimoji="1" lang="ja-JP" altLang="en-US" dirty="0"/>
          </a:p>
        </p:txBody>
      </p:sp>
      <p:sp>
        <p:nvSpPr>
          <p:cNvPr id="8" name="四角形吹き出し 7"/>
          <p:cNvSpPr/>
          <p:nvPr/>
        </p:nvSpPr>
        <p:spPr>
          <a:xfrm>
            <a:off x="6228184" y="3861048"/>
            <a:ext cx="2520280" cy="864096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Specifies a region to access from this process: process </a:t>
            </a:r>
            <a:r>
              <a:rPr lang="en-US" altLang="ja-JP" i="1" dirty="0" err="1" smtClean="0"/>
              <a:t>i</a:t>
            </a:r>
            <a:r>
              <a:rPr lang="en-US" altLang="ja-JP" dirty="0" smtClean="0"/>
              <a:t> accesses row </a:t>
            </a:r>
            <a:r>
              <a:rPr lang="en-US" altLang="ja-JP" i="1" dirty="0" err="1" smtClean="0"/>
              <a:t>i</a:t>
            </a:r>
            <a:endParaRPr kumimoji="1" lang="ja-JP" altLang="en-US" i="1" dirty="0"/>
          </a:p>
        </p:txBody>
      </p:sp>
      <p:sp>
        <p:nvSpPr>
          <p:cNvPr id="9" name="四角形吹き出し 8"/>
          <p:cNvSpPr/>
          <p:nvPr/>
        </p:nvSpPr>
        <p:spPr>
          <a:xfrm>
            <a:off x="6228184" y="4797152"/>
            <a:ext cx="2520280" cy="720080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Wait for non-blocking operations to complete</a:t>
            </a:r>
            <a:endParaRPr kumimoji="1" lang="ja-JP" altLang="en-US" i="1" dirty="0"/>
          </a:p>
        </p:txBody>
      </p:sp>
      <p:sp>
        <p:nvSpPr>
          <p:cNvPr id="10" name="四角形吹き出し 9"/>
          <p:cNvSpPr/>
          <p:nvPr/>
        </p:nvSpPr>
        <p:spPr>
          <a:xfrm>
            <a:off x="6228184" y="6165304"/>
            <a:ext cx="2520280" cy="432048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Global synchronization</a:t>
            </a:r>
            <a:endParaRPr kumimoji="1" lang="ja-JP" altLang="en-US" i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7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04804"/>
            <a:ext cx="8229600" cy="1024467"/>
          </a:xfrm>
        </p:spPr>
        <p:txBody>
          <a:bodyPr/>
          <a:lstStyle/>
          <a:p>
            <a:r>
              <a:rPr kumimoji="1" lang="en-US" altLang="ja-JP" dirty="0" smtClean="0"/>
              <a:t>GVR Versioning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55576" y="1556792"/>
            <a:ext cx="6431070" cy="1754327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Main computation loop */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sprintf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(label, “version %d”,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do_computation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GDS_version_inc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1,label,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strlen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(label));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} while (!converged);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3845947"/>
            <a:ext cx="5760640" cy="2308324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</a:t>
            </a:r>
            <a:r>
              <a:rPr lang="en-US" altLang="ja-JP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Roll back from a correct version */</a:t>
            </a:r>
            <a:endParaRPr lang="en-US" altLang="ja-JP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GDS_descriptor_clone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&amp;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do {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ja-JP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GDS_move_to_prev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verify_contents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 != OK);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GDS_get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(buff,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lo, hi,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GDS_put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(buff,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ld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, lo, hi, 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GDS_free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(&amp;</a:t>
            </a:r>
            <a:r>
              <a:rPr lang="en-US" altLang="ja-JP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gds_clone</a:t>
            </a:r>
            <a:r>
              <a:rPr lang="en-US" altLang="ja-JP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6667280" y="2482012"/>
            <a:ext cx="2520280" cy="648072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Take current snapshot and increment version</a:t>
            </a:r>
            <a:endParaRPr kumimoji="1" lang="ja-JP" altLang="en-US" i="1" dirty="0"/>
          </a:p>
        </p:txBody>
      </p:sp>
      <p:sp>
        <p:nvSpPr>
          <p:cNvPr id="7" name="四角形吹き出し 6"/>
          <p:cNvSpPr/>
          <p:nvPr/>
        </p:nvSpPr>
        <p:spPr>
          <a:xfrm>
            <a:off x="6156176" y="3573016"/>
            <a:ext cx="2520280" cy="936104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Make a cloned handle to the array for navigating versions</a:t>
            </a:r>
            <a:endParaRPr kumimoji="1" lang="ja-JP" altLang="en-US" i="1" dirty="0"/>
          </a:p>
        </p:txBody>
      </p:sp>
      <p:sp>
        <p:nvSpPr>
          <p:cNvPr id="8" name="四角形吹き出し 7"/>
          <p:cNvSpPr/>
          <p:nvPr/>
        </p:nvSpPr>
        <p:spPr>
          <a:xfrm>
            <a:off x="6667280" y="1689924"/>
            <a:ext cx="2520280" cy="648072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User-defined label for version</a:t>
            </a:r>
            <a:endParaRPr kumimoji="1" lang="ja-JP" altLang="en-US" i="1" dirty="0"/>
          </a:p>
        </p:txBody>
      </p:sp>
      <p:sp>
        <p:nvSpPr>
          <p:cNvPr id="9" name="四角形吹き出し 8"/>
          <p:cNvSpPr/>
          <p:nvPr/>
        </p:nvSpPr>
        <p:spPr>
          <a:xfrm>
            <a:off x="6372200" y="4653136"/>
            <a:ext cx="2520280" cy="648072"/>
          </a:xfrm>
          <a:prstGeom prst="wedgeRectCallout">
            <a:avLst>
              <a:gd name="adj1" fmla="val -54452"/>
              <a:gd name="adj2" fmla="val 182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Search for a correct version</a:t>
            </a:r>
            <a:endParaRPr kumimoji="1" lang="ja-JP" altLang="en-US" i="1" dirty="0"/>
          </a:p>
        </p:txBody>
      </p:sp>
      <p:sp>
        <p:nvSpPr>
          <p:cNvPr id="10" name="四角形吹き出し 9"/>
          <p:cNvSpPr/>
          <p:nvPr/>
        </p:nvSpPr>
        <p:spPr>
          <a:xfrm>
            <a:off x="6156176" y="5373216"/>
            <a:ext cx="2736304" cy="648072"/>
          </a:xfrm>
          <a:prstGeom prst="wedgeRectCallout">
            <a:avLst>
              <a:gd name="adj1" fmla="val -57781"/>
              <a:gd name="adj2" fmla="val -2138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 smtClean="0"/>
              <a:t>Copy old and correct data to the current version</a:t>
            </a:r>
            <a:endParaRPr kumimoji="1" lang="ja-JP" altLang="en-US" i="1" dirty="0"/>
          </a:p>
        </p:txBody>
      </p:sp>
      <p:sp>
        <p:nvSpPr>
          <p:cNvPr id="3" name="Rounded Rectangle 2"/>
          <p:cNvSpPr/>
          <p:nvPr/>
        </p:nvSpPr>
        <p:spPr>
          <a:xfrm>
            <a:off x="999067" y="6316135"/>
            <a:ext cx="6942666" cy="47413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Multiple versions enable more sophisticated recovery. </a:t>
            </a:r>
            <a:endParaRPr lang="en-US" sz="2000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June 1, 2015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Andrew A. Chien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6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13667</TotalTime>
  <Words>3503</Words>
  <Application>Microsoft Macintosh PowerPoint</Application>
  <PresentationFormat>On-screen Show (4:3)</PresentationFormat>
  <Paragraphs>486</Paragraphs>
  <Slides>29</Slides>
  <Notes>12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Executive</vt:lpstr>
      <vt:lpstr>Versioned Distributed Arrays for Resilience in Scientific Applications: Global View Resilience</vt:lpstr>
      <vt:lpstr>Outline</vt:lpstr>
      <vt:lpstr>GVR Approach</vt:lpstr>
      <vt:lpstr>Data-oriented Resilience based on Multi-versions</vt:lpstr>
      <vt:lpstr>GVR Concepts and API</vt:lpstr>
      <vt:lpstr>GVR Flexible Recovery I</vt:lpstr>
      <vt:lpstr>GVR Flexible Recovery II</vt:lpstr>
      <vt:lpstr>GVR Basic APIs</vt:lpstr>
      <vt:lpstr>GVR Versioning</vt:lpstr>
      <vt:lpstr>Simple Version Recovery: Preconditioned Conjugate Gradient</vt:lpstr>
      <vt:lpstr>Multi-stream in PCG: Matching redundancy to need</vt:lpstr>
      <vt:lpstr>Molecular Dynamics: miniMD, ddcMD</vt:lpstr>
      <vt:lpstr>ddcMD + GVR</vt:lpstr>
      <vt:lpstr>Monte Carlo Neutron Transport (OpenMC)</vt:lpstr>
      <vt:lpstr>OpenMC + GVR</vt:lpstr>
      <vt:lpstr>Monte Carlo “Compensating” Forward Error Recovery</vt:lpstr>
      <vt:lpstr>OpenMC+GVR Performance</vt:lpstr>
      <vt:lpstr>Chombo + GVR</vt:lpstr>
      <vt:lpstr>GVR Gentle Slope</vt:lpstr>
      <vt:lpstr>GVR Performance (Overhead)</vt:lpstr>
      <vt:lpstr>GVR Summary</vt:lpstr>
      <vt:lpstr>Additional GVR Research</vt:lpstr>
      <vt:lpstr>Latent Error Recovery</vt:lpstr>
      <vt:lpstr>Efficient Versioning</vt:lpstr>
      <vt:lpstr>N+1-&gt;N and N-&gt;N-1 Recovery</vt:lpstr>
      <vt:lpstr>GVR Software Status</vt:lpstr>
      <vt:lpstr>More GVR Info I</vt:lpstr>
      <vt:lpstr>More GVR Info II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Exascale Architecture Research Challenges </dc:title>
  <dc:creator>Andrew Chien</dc:creator>
  <cp:lastModifiedBy>Andrew Chien</cp:lastModifiedBy>
  <cp:revision>1959</cp:revision>
  <cp:lastPrinted>2014-05-26T17:55:48Z</cp:lastPrinted>
  <dcterms:created xsi:type="dcterms:W3CDTF">2012-03-27T23:47:46Z</dcterms:created>
  <dcterms:modified xsi:type="dcterms:W3CDTF">2015-06-01T10:34:50Z</dcterms:modified>
</cp:coreProperties>
</file>